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.svg" ContentType="image/svg+xml"/>
  <Override PartName="/ppt/media/image10.svg" ContentType="image/svg+xml"/>
  <Override PartName="/ppt/media/image11.svg" ContentType="image/svg+xml"/>
  <Override PartName="/ppt/media/image12.svg" ContentType="image/svg+xml"/>
  <Override PartName="/ppt/media/image13.svg" ContentType="image/svg+xml"/>
  <Override PartName="/ppt/media/image14.svg" ContentType="image/svg+xml"/>
  <Override PartName="/ppt/media/image15.svg" ContentType="image/svg+xml"/>
  <Override PartName="/ppt/media/image16.svg" ContentType="image/svg+xml"/>
  <Override PartName="/ppt/media/image17.svg" ContentType="image/svg+xml"/>
  <Override PartName="/ppt/media/image18.svg" ContentType="image/svg+xml"/>
  <Override PartName="/ppt/media/image19.svg" ContentType="image/svg+xml"/>
  <Override PartName="/ppt/media/image2.svg" ContentType="image/svg+xml"/>
  <Override PartName="/ppt/media/image20.svg" ContentType="image/svg+xml"/>
  <Override PartName="/ppt/media/image21.svg" ContentType="image/svg+xml"/>
  <Override PartName="/ppt/media/image22.svg" ContentType="image/svg+xml"/>
  <Override PartName="/ppt/media/image23.svg" ContentType="image/svg+xml"/>
  <Override PartName="/ppt/media/image24.svg" ContentType="image/svg+xml"/>
  <Override PartName="/ppt/media/image25.svg" ContentType="image/svg+xml"/>
  <Override PartName="/ppt/media/image26.svg" ContentType="image/svg+xml"/>
  <Override PartName="/ppt/media/image27.svg" ContentType="image/svg+xml"/>
  <Override PartName="/ppt/media/image28.svg" ContentType="image/svg+xml"/>
  <Override PartName="/ppt/media/image29.svg" ContentType="image/svg+xml"/>
  <Override PartName="/ppt/media/image3.svg" ContentType="image/svg+xml"/>
  <Override PartName="/ppt/media/image30.svg" ContentType="image/svg+xml"/>
  <Override PartName="/ppt/media/image31.svg" ContentType="image/svg+xml"/>
  <Override PartName="/ppt/media/image32.svg" ContentType="image/svg+xml"/>
  <Override PartName="/ppt/media/image33.svg" ContentType="image/svg+xml"/>
  <Override PartName="/ppt/media/image34.svg" ContentType="image/svg+xml"/>
  <Override PartName="/ppt/media/image35.svg" ContentType="image/svg+xml"/>
  <Override PartName="/ppt/media/image36.svg" ContentType="image/svg+xml"/>
  <Override PartName="/ppt/media/image37.svg" ContentType="image/svg+xml"/>
  <Override PartName="/ppt/media/image38.svg" ContentType="image/svg+xml"/>
  <Override PartName="/ppt/media/image39.svg" ContentType="image/svg+xml"/>
  <Override PartName="/ppt/media/image4.svg" ContentType="image/svg+xml"/>
  <Override PartName="/ppt/media/image40.svg" ContentType="image/svg+xml"/>
  <Override PartName="/ppt/media/image41.svg" ContentType="image/svg+xml"/>
  <Override PartName="/ppt/media/image42.svg" ContentType="image/svg+xml"/>
  <Override PartName="/ppt/media/image43.svg" ContentType="image/svg+xml"/>
  <Override PartName="/ppt/media/image44.svg" ContentType="image/svg+xml"/>
  <Override PartName="/ppt/media/image45.svg" ContentType="image/svg+xml"/>
  <Override PartName="/ppt/media/image46.svg" ContentType="image/svg+xml"/>
  <Override PartName="/ppt/media/image47.svg" ContentType="image/svg+xml"/>
  <Override PartName="/ppt/media/image48.svg" ContentType="image/svg+xml"/>
  <Override PartName="/ppt/media/image49.svg" ContentType="image/svg+xml"/>
  <Override PartName="/ppt/media/image5.svg" ContentType="image/svg+xml"/>
  <Override PartName="/ppt/media/image50.svg" ContentType="image/svg+xml"/>
  <Override PartName="/ppt/media/image51.svg" ContentType="image/svg+xml"/>
  <Override PartName="/ppt/media/image52.svg" ContentType="image/svg+xml"/>
  <Override PartName="/ppt/media/image53.svg" ContentType="image/svg+xml"/>
  <Override PartName="/ppt/media/image54.svg" ContentType="image/svg+xml"/>
  <Override PartName="/ppt/media/image55.svg" ContentType="image/svg+xml"/>
  <Override PartName="/ppt/media/image56.svg" ContentType="image/svg+xml"/>
  <Override PartName="/ppt/media/image57.svg" ContentType="image/svg+xml"/>
  <Override PartName="/ppt/media/image58.svg" ContentType="image/svg+xml"/>
  <Override PartName="/ppt/media/image59.svg" ContentType="image/svg+xml"/>
  <Override PartName="/ppt/media/image6.svg" ContentType="image/svg+xml"/>
  <Override PartName="/ppt/media/image60.svg" ContentType="image/svg+xml"/>
  <Override PartName="/ppt/media/image61.svg" ContentType="image/svg+xml"/>
  <Override PartName="/ppt/media/image62.svg" ContentType="image/svg+xml"/>
  <Override PartName="/ppt/media/image63.svg" ContentType="image/svg+xml"/>
  <Override PartName="/ppt/media/image64.svg" ContentType="image/svg+xml"/>
  <Override PartName="/ppt/media/image65.svg" ContentType="image/svg+xml"/>
  <Override PartName="/ppt/media/image66.svg" ContentType="image/svg+xml"/>
  <Override PartName="/ppt/media/image67.svg" ContentType="image/svg+xml"/>
  <Override PartName="/ppt/media/image68.svg" ContentType="image/svg+xml"/>
  <Override PartName="/ppt/media/image69.svg" ContentType="image/svg+xml"/>
  <Override PartName="/ppt/media/image7.svg" ContentType="image/svg+xml"/>
  <Override PartName="/ppt/media/image70.svg" ContentType="image/svg+xml"/>
  <Override PartName="/ppt/media/image71.svg" ContentType="image/svg+xml"/>
  <Override PartName="/ppt/media/image72.svg" ContentType="image/svg+xml"/>
  <Override PartName="/ppt/media/image73.svg" ContentType="image/svg+xml"/>
  <Override PartName="/ppt/media/image74.svg" ContentType="image/svg+xml"/>
  <Override PartName="/ppt/media/image75.svg" ContentType="image/svg+xml"/>
  <Override PartName="/ppt/media/image76.svg" ContentType="image/svg+xml"/>
  <Override PartName="/ppt/media/image8.svg" ContentType="image/svg+xml"/>
  <Override PartName="/ppt/media/image9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861cce4b977346a7" Type="http://schemas.openxmlformats.org/package/2006/relationships/metadata/core-properties" Target="docProps/core.xml"/><Relationship Id="R9d29c09291304205" Type="http://schemas.openxmlformats.org/officeDocument/2006/relationships/officeDocument" Target="ppt/presentation.xml"/><Relationship Id="Rf4aee0b412c84c31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b33125bccc4153"/>
  </p:sldMasterIdLst>
  <p:sldIdLst>
    <p:sldId xmlns:r="http://schemas.openxmlformats.org/officeDocument/2006/relationships" id="256" r:id="R1552a9d30d894601"/>
    <p:sldId xmlns:r="http://schemas.openxmlformats.org/officeDocument/2006/relationships" id="257" r:id="R88cf0ffc40644592"/>
    <p:sldId xmlns:r="http://schemas.openxmlformats.org/officeDocument/2006/relationships" id="258" r:id="R2e3acff76d2a4649"/>
    <p:sldId xmlns:r="http://schemas.openxmlformats.org/officeDocument/2006/relationships" id="259" r:id="R1953db77ebab4cc0"/>
    <p:sldId xmlns:r="http://schemas.openxmlformats.org/officeDocument/2006/relationships" id="260" r:id="R89915c8df1264054"/>
    <p:sldId xmlns:r="http://schemas.openxmlformats.org/officeDocument/2006/relationships" id="261" r:id="Rfdd1578d66fb43bd"/>
    <p:sldId xmlns:r="http://schemas.openxmlformats.org/officeDocument/2006/relationships" id="262" r:id="R5e8e6b76744049a6"/>
    <p:sldId xmlns:r="http://schemas.openxmlformats.org/officeDocument/2006/relationships" id="263" r:id="Rf594fc9cd60d45cd"/>
    <p:sldId xmlns:r="http://schemas.openxmlformats.org/officeDocument/2006/relationships" id="264" r:id="Rf9f3b73a294d4de7"/>
    <p:sldId xmlns:r="http://schemas.openxmlformats.org/officeDocument/2006/relationships" id="265" r:id="Ra3bb7fc128554ef3"/>
    <p:sldId xmlns:r="http://schemas.openxmlformats.org/officeDocument/2006/relationships" id="266" r:id="R7ebba8f029f74636"/>
    <p:sldId xmlns:r="http://schemas.openxmlformats.org/officeDocument/2006/relationships" id="267" r:id="R2fa390fbd7934b34"/>
  </p:sldIdLst>
  <p:sldSz cx="12192000" cy="6858000"/>
  <p:notesSz cx="6858000" cy="9144000"/>
  <p:defaultTextStyle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1552a9d30d894601" Type="http://schemas.openxmlformats.org/officeDocument/2006/relationships/slide" Target="slides/slide1.xml"/><Relationship Id="R1953db77ebab4cc0" Type="http://schemas.openxmlformats.org/officeDocument/2006/relationships/slide" Target="slides/slide4.xml"/><Relationship Id="R2e3acff76d2a4649" Type="http://schemas.openxmlformats.org/officeDocument/2006/relationships/slide" Target="slides/slide3.xml"/><Relationship Id="R2fa390fbd7934b34" Type="http://schemas.openxmlformats.org/officeDocument/2006/relationships/slide" Target="slides/slide12.xml"/><Relationship Id="R54540036610c4a77" Type="http://schemas.openxmlformats.org/officeDocument/2006/relationships/viewProps" Target="viewProps.xml"/><Relationship Id="R5e8e6b76744049a6" Type="http://schemas.openxmlformats.org/officeDocument/2006/relationships/slide" Target="slides/slide7.xml"/><Relationship Id="R62ad21f748bd418f" Type="http://schemas.openxmlformats.org/officeDocument/2006/relationships/theme" Target="theme/theme1.xml"/><Relationship Id="R7ebba8f029f74636" Type="http://schemas.openxmlformats.org/officeDocument/2006/relationships/slide" Target="slides/slide11.xml"/><Relationship Id="R82b33125bccc4153" Type="http://schemas.openxmlformats.org/officeDocument/2006/relationships/slideMaster" Target="slideMasters/slideMaster1.xml"/><Relationship Id="R88cf0ffc40644592" Type="http://schemas.openxmlformats.org/officeDocument/2006/relationships/slide" Target="slides/slide2.xml"/><Relationship Id="R89915c8df1264054" Type="http://schemas.openxmlformats.org/officeDocument/2006/relationships/slide" Target="slides/slide5.xml"/><Relationship Id="R9ebae5218f934814" Type="http://schemas.openxmlformats.org/officeDocument/2006/relationships/tableStyles" Target="tableStyles.xml"/><Relationship Id="Ra3bb7fc128554ef3" Type="http://schemas.openxmlformats.org/officeDocument/2006/relationships/slide" Target="slides/slide10.xml"/><Relationship Id="Rb833ffc7fac74ce6" Type="http://schemas.openxmlformats.org/officeDocument/2006/relationships/presProps" Target="presProps.xml"/><Relationship Id="Rf594fc9cd60d45cd" Type="http://schemas.openxmlformats.org/officeDocument/2006/relationships/slide" Target="slides/slide8.xml"/><Relationship Id="Rf9f3b73a294d4de7" Type="http://schemas.openxmlformats.org/officeDocument/2006/relationships/slide" Target="slides/slide9.xml"/><Relationship Id="Rfdd1578d66fb43bd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16ad555d761a434c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d1dc3f082ebf4e80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preserve="1">
  <p:cSld name="MASTER_DARK">
    <p:bg>
      <p:bgPr>
        <a:solidFill xmlns:a="http://schemas.openxmlformats.org/drawingml/2006/main">
          <a:srgbClr val="0811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1d34c1bfc06e4fa1" Type="http://schemas.openxmlformats.org/officeDocument/2006/relationships/theme" Target="theme/theme2.xml"/><Relationship Id="R4585d9c6920343a4" Type="http://schemas.openxmlformats.org/officeDocument/2006/relationships/slideLayout" Target="../slideLayouts/slideLayout2.xml"/><Relationship Id="Rb7b7915315284b76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7b7915315284b76"/>
    <p:sldLayoutId xmlns:r="http://schemas.openxmlformats.org/officeDocument/2006/relationships" id="2147483650" r:id="R4585d9c6920343a4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05c3761e0e5049f2" Type="http://schemas.openxmlformats.org/officeDocument/2006/relationships/image" Target="../media/image2.png"/><Relationship Id="R116a7450f0c04872" Type="http://schemas.openxmlformats.org/officeDocument/2006/relationships/slideLayout" Target="../slideLayouts/slideLayout2.xml"/><Relationship Id="R122d3effc4944ffa" Type="http://schemas.openxmlformats.org/officeDocument/2006/relationships/image" Target="../media/image5.svg"/><Relationship Id="R2690adc0c1694fad" Type="http://schemas.openxmlformats.org/officeDocument/2006/relationships/image" Target="../media/image4.svg"/><Relationship Id="R3cd8b540fc9644cb" Type="http://schemas.openxmlformats.org/officeDocument/2006/relationships/image" Target="../media/image3.svg"/><Relationship Id="R4d99d1fc2b8b4022" Type="http://schemas.openxmlformats.org/officeDocument/2006/relationships/image" Target="../media/image3.png"/><Relationship Id="R901d73e29f394a1b" Type="http://schemas.openxmlformats.org/officeDocument/2006/relationships/image" Target="../media/image4.png"/><Relationship Id="R9cb68a8fb76b4de6" Type="http://schemas.openxmlformats.org/officeDocument/2006/relationships/image" Target="../media/image5.png"/><Relationship Id="Rb6df553a144947df" Type="http://schemas.openxmlformats.org/officeDocument/2006/relationships/image" Target="../media/image2.svg"/><Relationship Id="Ree20b9bada984c6f" Type="http://schemas.openxmlformats.org/officeDocument/2006/relationships/image" Target="../media/image.png"/><Relationship Id="Rf86146d59eaf4e8d" Type="http://schemas.openxmlformats.org/officeDocument/2006/relationships/image" Target="../media/image.svg"/></Relationships>
</file>

<file path=ppt/slides/_rels/slide2.xml.rels><?xml version='1.0' encoding='UTF-8' standalone='yes'?>
<Relationships xmlns="http://schemas.openxmlformats.org/package/2006/relationships"><Relationship Id="R08547b905a4e4a6b" Type="http://schemas.openxmlformats.org/officeDocument/2006/relationships/image" Target="../media/image6.svg"/><Relationship Id="R1e14338c0a5342f2" Type="http://schemas.openxmlformats.org/officeDocument/2006/relationships/image" Target="../media/image8.svg"/><Relationship Id="R32f80189f18c4470" Type="http://schemas.openxmlformats.org/officeDocument/2006/relationships/image" Target="../media/image8.png"/><Relationship Id="R897f532e4d2a45b4" Type="http://schemas.openxmlformats.org/officeDocument/2006/relationships/image" Target="../media/image6.png"/><Relationship Id="R9c734eb29a5948b2" Type="http://schemas.openxmlformats.org/officeDocument/2006/relationships/slideLayout" Target="../slideLayouts/slideLayout2.xml"/><Relationship Id="Ra0a2d81ca3a348a6" Type="http://schemas.openxmlformats.org/officeDocument/2006/relationships/image" Target="../media/image9.png"/><Relationship Id="Ra2641139957c4c99" Type="http://schemas.openxmlformats.org/officeDocument/2006/relationships/image" Target="../media/image9.svg"/><Relationship Id="Rc675b8909be54f80" Type="http://schemas.openxmlformats.org/officeDocument/2006/relationships/image" Target="../media/image7.svg"/><Relationship Id="Rdcd670c8cf634af0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06c7fe855d3d4e6c" Type="http://schemas.openxmlformats.org/officeDocument/2006/relationships/image" Target="../media/image13.svg"/><Relationship Id="R0c5078bfef9145d5" Type="http://schemas.openxmlformats.org/officeDocument/2006/relationships/image" Target="../media/image18.png"/><Relationship Id="R1021c50a69114798" Type="http://schemas.openxmlformats.org/officeDocument/2006/relationships/image" Target="../media/image15.png"/><Relationship Id="R278d0aa2ae094ba4" Type="http://schemas.openxmlformats.org/officeDocument/2006/relationships/image" Target="../media/image12.png"/><Relationship Id="R2925bc0dfcb048b9" Type="http://schemas.openxmlformats.org/officeDocument/2006/relationships/image" Target="../media/image4.svg"/><Relationship Id="R430df412e3d94a48" Type="http://schemas.openxmlformats.org/officeDocument/2006/relationships/image" Target="../media/image2.svg"/><Relationship Id="R44ecc9a6b9334eeb" Type="http://schemas.openxmlformats.org/officeDocument/2006/relationships/image" Target="../media/image20.svg"/><Relationship Id="R4c590be13bcc429f" Type="http://schemas.openxmlformats.org/officeDocument/2006/relationships/image" Target="../media/image18.svg"/><Relationship Id="R4f7d9f60efef4ba4" Type="http://schemas.openxmlformats.org/officeDocument/2006/relationships/image" Target="../media/image16.png"/><Relationship Id="R54e705ae1ae04526" Type="http://schemas.openxmlformats.org/officeDocument/2006/relationships/image" Target="../media/image3.svg"/><Relationship Id="R5afd7bf7d5e94854" Type="http://schemas.openxmlformats.org/officeDocument/2006/relationships/image" Target="../media/image20.png"/><Relationship Id="R5d3d9d3be97547e7" Type="http://schemas.openxmlformats.org/officeDocument/2006/relationships/image" Target="../media/image13.png"/><Relationship Id="R621514b1f7f24f3b" Type="http://schemas.openxmlformats.org/officeDocument/2006/relationships/image" Target="../media/image10.svg"/><Relationship Id="R631b744c27274051" Type="http://schemas.openxmlformats.org/officeDocument/2006/relationships/image" Target="../media/image15.svg"/><Relationship Id="R728a42c041454a45" Type="http://schemas.openxmlformats.org/officeDocument/2006/relationships/slideLayout" Target="../slideLayouts/slideLayout2.xml"/><Relationship Id="R8ad2e7d218f04afb" Type="http://schemas.openxmlformats.org/officeDocument/2006/relationships/image" Target="../media/image16.svg"/><Relationship Id="R97ed0f7a03f74a9f" Type="http://schemas.openxmlformats.org/officeDocument/2006/relationships/image" Target="../media/image14.png"/><Relationship Id="Rae68b42661f643df" Type="http://schemas.openxmlformats.org/officeDocument/2006/relationships/image" Target="../media/image17.png"/><Relationship Id="Rb10ca487c6554e7f" Type="http://schemas.openxmlformats.org/officeDocument/2006/relationships/image" Target="../media/image19.png"/><Relationship Id="Rbab2765d5b564cfd" Type="http://schemas.openxmlformats.org/officeDocument/2006/relationships/image" Target="../media/image3.png"/><Relationship Id="Rbe7922d4c5404a50" Type="http://schemas.openxmlformats.org/officeDocument/2006/relationships/image" Target="../media/image4.png"/><Relationship Id="Rc233993cfed74a51" Type="http://schemas.openxmlformats.org/officeDocument/2006/relationships/image" Target="../media/image12.svg"/><Relationship Id="Rcbd7aeb3d2904398" Type="http://schemas.openxmlformats.org/officeDocument/2006/relationships/image" Target="../media/image11.png"/><Relationship Id="Rcc9d1d6d9ffe492f" Type="http://schemas.openxmlformats.org/officeDocument/2006/relationships/image" Target="../media/image10.png"/><Relationship Id="Rcedcee849ce44c3e" Type="http://schemas.openxmlformats.org/officeDocument/2006/relationships/image" Target="../media/image11.svg"/><Relationship Id="Rdb1c5b458b544662" Type="http://schemas.openxmlformats.org/officeDocument/2006/relationships/image" Target="../media/image19.svg"/><Relationship Id="Rded267d9fc4b4ff8" Type="http://schemas.openxmlformats.org/officeDocument/2006/relationships/image" Target="../media/image17.svg"/><Relationship Id="Re03bf9f7015a40a2" Type="http://schemas.openxmlformats.org/officeDocument/2006/relationships/image" Target="../media/image2.png"/><Relationship Id="Re9925d8957e64643" Type="http://schemas.openxmlformats.org/officeDocument/2006/relationships/image" Target="../media/image14.svg"/></Relationships>
</file>

<file path=ppt/slides/_rels/slide4.xml.rels><?xml version='1.0' encoding='UTF-8' standalone='yes'?>
<Relationships xmlns="http://schemas.openxmlformats.org/package/2006/relationships"><Relationship Id="R0b8d984cbcb9403c" Type="http://schemas.openxmlformats.org/officeDocument/2006/relationships/image" Target="../media/image28.svg"/><Relationship Id="R114239ebdc1e4497" Type="http://schemas.openxmlformats.org/officeDocument/2006/relationships/image" Target="../media/image32.png"/><Relationship Id="R210d226dfe0b4857" Type="http://schemas.openxmlformats.org/officeDocument/2006/relationships/image" Target="../media/image23.png"/><Relationship Id="R29778e6100c84f4e" Type="http://schemas.openxmlformats.org/officeDocument/2006/relationships/image" Target="../media/image33.png"/><Relationship Id="R2b82426e2c634dad" Type="http://schemas.openxmlformats.org/officeDocument/2006/relationships/image" Target="../media/image28.png"/><Relationship Id="R3ce747788c284c24" Type="http://schemas.openxmlformats.org/officeDocument/2006/relationships/image" Target="../media/image15.png"/><Relationship Id="R4a070eded5eb4739" Type="http://schemas.openxmlformats.org/officeDocument/2006/relationships/image" Target="../media/image22.svg"/><Relationship Id="R50edb2e4433a478f" Type="http://schemas.openxmlformats.org/officeDocument/2006/relationships/image" Target="../media/image29.png"/><Relationship Id="R55bf1d42733648fe" Type="http://schemas.openxmlformats.org/officeDocument/2006/relationships/image" Target="../media/image29.svg"/><Relationship Id="R5661fae225f3483e" Type="http://schemas.openxmlformats.org/officeDocument/2006/relationships/image" Target="../media/image31.png"/><Relationship Id="R5c996ac9a03845bc" Type="http://schemas.openxmlformats.org/officeDocument/2006/relationships/image" Target="../media/image27.png"/><Relationship Id="R641656ebd3724606" Type="http://schemas.openxmlformats.org/officeDocument/2006/relationships/image" Target="../media/image15.svg"/><Relationship Id="R67b7b137aa7a4050" Type="http://schemas.openxmlformats.org/officeDocument/2006/relationships/image" Target="../media/image31.svg"/><Relationship Id="R697847da3dd34521" Type="http://schemas.openxmlformats.org/officeDocument/2006/relationships/image" Target="../media/image26.png"/><Relationship Id="R6bdbfe610a2c416b" Type="http://schemas.openxmlformats.org/officeDocument/2006/relationships/image" Target="../media/image24.svg"/><Relationship Id="R722540535054416e" Type="http://schemas.openxmlformats.org/officeDocument/2006/relationships/image" Target="../media/image30.svg"/><Relationship Id="R82307b1d9a084cf3" Type="http://schemas.openxmlformats.org/officeDocument/2006/relationships/image" Target="../media/image32.svg"/><Relationship Id="R8b7f608896d94171" Type="http://schemas.openxmlformats.org/officeDocument/2006/relationships/image" Target="../media/image25.svg"/><Relationship Id="Ra0030dbd915a48a5" Type="http://schemas.openxmlformats.org/officeDocument/2006/relationships/image" Target="../media/image27.svg"/><Relationship Id="Ra4d42e24fae3434b" Type="http://schemas.openxmlformats.org/officeDocument/2006/relationships/image" Target="../media/image21.png"/><Relationship Id="Ra97d5870ce494bed" Type="http://schemas.openxmlformats.org/officeDocument/2006/relationships/image" Target="../media/image25.png"/><Relationship Id="Rb7d2af13d56b4800" Type="http://schemas.openxmlformats.org/officeDocument/2006/relationships/image" Target="../media/image24.png"/><Relationship Id="Rc367954304c04e0a" Type="http://schemas.openxmlformats.org/officeDocument/2006/relationships/slideLayout" Target="../slideLayouts/slideLayout2.xml"/><Relationship Id="Rce16b5a8595444b1" Type="http://schemas.openxmlformats.org/officeDocument/2006/relationships/image" Target="../media/image33.svg"/><Relationship Id="Re01d003e257c4ec0" Type="http://schemas.openxmlformats.org/officeDocument/2006/relationships/image" Target="../media/image22.png"/><Relationship Id="Rebee09e680f745b3" Type="http://schemas.openxmlformats.org/officeDocument/2006/relationships/image" Target="../media/image26.svg"/><Relationship Id="Rf28b2071931e48c1" Type="http://schemas.openxmlformats.org/officeDocument/2006/relationships/image" Target="../media/image21.svg"/><Relationship Id="Rf77ab9f27981404a" Type="http://schemas.openxmlformats.org/officeDocument/2006/relationships/image" Target="../media/image30.png"/><Relationship Id="Rfd0c47e5fdfe49f6" Type="http://schemas.openxmlformats.org/officeDocument/2006/relationships/image" Target="../media/image23.svg"/></Relationships>
</file>

<file path=ppt/slides/_rels/slide5.xml.rels><?xml version='1.0' encoding='UTF-8' standalone='yes'?>
<Relationships xmlns="http://schemas.openxmlformats.org/package/2006/relationships"><Relationship Id="R12de90f7592e45f4" Type="http://schemas.openxmlformats.org/officeDocument/2006/relationships/image" Target="../media/image34.svg"/><Relationship Id="R21b34ff0614d4136" Type="http://schemas.openxmlformats.org/officeDocument/2006/relationships/image" Target="../media/image35.png"/><Relationship Id="R37f76918a52c4cb5" Type="http://schemas.openxmlformats.org/officeDocument/2006/relationships/image" Target="../media/image35.svg"/><Relationship Id="R4f511f96355c48bf" Type="http://schemas.openxmlformats.org/officeDocument/2006/relationships/image" Target="../media/image37.png"/><Relationship Id="R573a72ac9f7046f4" Type="http://schemas.openxmlformats.org/officeDocument/2006/relationships/image" Target="../media/image36.png"/><Relationship Id="R586cae27e11f463a" Type="http://schemas.openxmlformats.org/officeDocument/2006/relationships/image" Target="../media/image36.svg"/><Relationship Id="R597e126bba3d4e5a" Type="http://schemas.openxmlformats.org/officeDocument/2006/relationships/image" Target="../media/image34.png"/><Relationship Id="Rad95eeadd5674a3b" Type="http://schemas.openxmlformats.org/officeDocument/2006/relationships/image" Target="../media/image37.svg"/><Relationship Id="Rc8942bb3cc2545c6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287461fd68c842c3" Type="http://schemas.openxmlformats.org/officeDocument/2006/relationships/image" Target="../media/image38.svg"/><Relationship Id="R2abe3e39a5274e03" Type="http://schemas.openxmlformats.org/officeDocument/2006/relationships/image" Target="../media/image38.png"/><Relationship Id="R4af855fcd15d48e1" Type="http://schemas.openxmlformats.org/officeDocument/2006/relationships/image" Target="../media/image41.svg"/><Relationship Id="R6c815470e2224a24" Type="http://schemas.openxmlformats.org/officeDocument/2006/relationships/image" Target="../media/image4.png"/><Relationship Id="R82381ddc33c9485a" Type="http://schemas.openxmlformats.org/officeDocument/2006/relationships/image" Target="../media/image40.png"/><Relationship Id="Ra55625daf9a541b0" Type="http://schemas.openxmlformats.org/officeDocument/2006/relationships/image" Target="../media/image39.png"/><Relationship Id="Ra85251dbb6a4480f" Type="http://schemas.openxmlformats.org/officeDocument/2006/relationships/slideLayout" Target="../slideLayouts/slideLayout2.xml"/><Relationship Id="Rabf0073787524105" Type="http://schemas.openxmlformats.org/officeDocument/2006/relationships/image" Target="../media/image41.png"/><Relationship Id="Raedc894377544dc3" Type="http://schemas.openxmlformats.org/officeDocument/2006/relationships/image" Target="../media/image39.svg"/><Relationship Id="Rbf7a89c1efdd45d5" Type="http://schemas.openxmlformats.org/officeDocument/2006/relationships/image" Target="../media/image4.svg"/><Relationship Id="Rc44bb7b902ed4f69" Type="http://schemas.openxmlformats.org/officeDocument/2006/relationships/image" Target="../media/image28.svg"/><Relationship Id="Rc95f79b60e7c4743" Type="http://schemas.openxmlformats.org/officeDocument/2006/relationships/image" Target="../media/image40.svg"/><Relationship Id="Rd1af80388ddb4b47" Type="http://schemas.openxmlformats.org/officeDocument/2006/relationships/image" Target="../media/image28.png"/><Relationship Id="Re4cac93881bf4319" Type="http://schemas.openxmlformats.org/officeDocument/2006/relationships/image" Target="../media/image42.svg"/><Relationship Id="Rfa85596a37734a45" Type="http://schemas.openxmlformats.org/officeDocument/2006/relationships/image" Target="../media/image42.png"/></Relationships>
</file>

<file path=ppt/slides/_rels/slide7.xml.rels><?xml version='1.0' encoding='UTF-8' standalone='yes'?>
<Relationships xmlns="http://schemas.openxmlformats.org/package/2006/relationships"><Relationship Id="R0fb46be785ef46ad" Type="http://schemas.openxmlformats.org/officeDocument/2006/relationships/image" Target="../media/image43.png"/><Relationship Id="R125be38f5ff84194" Type="http://schemas.openxmlformats.org/officeDocument/2006/relationships/image" Target="../media/image14.svg"/><Relationship Id="R5a56983c6acb4f3e" Type="http://schemas.openxmlformats.org/officeDocument/2006/relationships/slideLayout" Target="../slideLayouts/slideLayout2.xml"/><Relationship Id="R666e11a4721c458e" Type="http://schemas.openxmlformats.org/officeDocument/2006/relationships/image" Target="../media/image44.png"/><Relationship Id="Raa05bc8ed7e54543" Type="http://schemas.openxmlformats.org/officeDocument/2006/relationships/image" Target="../media/image14.png"/><Relationship Id="Rb72117e0ce494a6a" Type="http://schemas.openxmlformats.org/officeDocument/2006/relationships/image" Target="../media/image44.svg"/><Relationship Id="Rb8500fc1ae8b4eee" Type="http://schemas.openxmlformats.org/officeDocument/2006/relationships/image" Target="../media/image43.svg"/></Relationships>
</file>

<file path=ppt/slides/_rels/slide8.xml.rels><?xml version='1.0' encoding='UTF-8' standalone='yes'?>
<Relationships xmlns="http://schemas.openxmlformats.org/package/2006/relationships"><Relationship Id="R041d92c958124bc7" Type="http://schemas.openxmlformats.org/officeDocument/2006/relationships/image" Target="../media/image47.png"/><Relationship Id="R0debd9b0f8654a32" Type="http://schemas.openxmlformats.org/officeDocument/2006/relationships/image" Target="../media/image46.png"/><Relationship Id="R243baac00ac54a8f" Type="http://schemas.openxmlformats.org/officeDocument/2006/relationships/image" Target="../media/image30.svg"/><Relationship Id="R256159e23bb54ae1" Type="http://schemas.openxmlformats.org/officeDocument/2006/relationships/image" Target="../media/image12.svg"/><Relationship Id="R2ad9f23da30041d0" Type="http://schemas.openxmlformats.org/officeDocument/2006/relationships/image" Target="../media/image28.svg"/><Relationship Id="R32fc357b3e5249be" Type="http://schemas.openxmlformats.org/officeDocument/2006/relationships/image" Target="../media/image45.png"/><Relationship Id="R33e24315c2fa4798" Type="http://schemas.openxmlformats.org/officeDocument/2006/relationships/image" Target="../media/image28.png"/><Relationship Id="R3dd8185f79104836" Type="http://schemas.openxmlformats.org/officeDocument/2006/relationships/image" Target="../media/image12.png"/><Relationship Id="R3f600d875a834cb8" Type="http://schemas.openxmlformats.org/officeDocument/2006/relationships/image" Target="../media/image48.png"/><Relationship Id="R46d95ae2004b4dca" Type="http://schemas.openxmlformats.org/officeDocument/2006/relationships/image" Target="../media/image45.svg"/><Relationship Id="R5f276cfb5bce431f" Type="http://schemas.openxmlformats.org/officeDocument/2006/relationships/image" Target="../media/image46.svg"/><Relationship Id="R6c162c1300bc4bdf" Type="http://schemas.openxmlformats.org/officeDocument/2006/relationships/image" Target="../media/image47.svg"/><Relationship Id="R78688f5896f84c63" Type="http://schemas.openxmlformats.org/officeDocument/2006/relationships/image" Target="../media/image48.svg"/><Relationship Id="R9296b0610b81436a" Type="http://schemas.openxmlformats.org/officeDocument/2006/relationships/image" Target="../media/image30.png"/><Relationship Id="R99b83153ffb64cff" Type="http://schemas.openxmlformats.org/officeDocument/2006/relationships/image" Target="../media/image50.png"/><Relationship Id="R9de88ff09be64b00" Type="http://schemas.openxmlformats.org/officeDocument/2006/relationships/slideLayout" Target="../slideLayouts/slideLayout2.xml"/><Relationship Id="Re4cca076e70f4fd5" Type="http://schemas.openxmlformats.org/officeDocument/2006/relationships/image" Target="../media/image49.png"/><Relationship Id="Re4e2555e80e24227" Type="http://schemas.openxmlformats.org/officeDocument/2006/relationships/image" Target="../media/image49.svg"/></Relationships>
</file>

<file path=ppt/slides/_rels/slide9.xml.rels><?xml version='1.0' encoding='UTF-8' standalone='yes'?>
<Relationships xmlns="http://schemas.openxmlformats.org/package/2006/relationships"><Relationship Id="R044ac2e8ba8340c2" Type="http://schemas.openxmlformats.org/officeDocument/2006/relationships/image" Target="../media/image56.svg"/><Relationship Id="R42e3eb2d611949b3" Type="http://schemas.openxmlformats.org/officeDocument/2006/relationships/image" Target="../media/image55.svg"/><Relationship Id="R4b1868dc2c0c45eb" Type="http://schemas.openxmlformats.org/officeDocument/2006/relationships/image" Target="../media/image51.svg"/><Relationship Id="R53236960037744aa" Type="http://schemas.openxmlformats.org/officeDocument/2006/relationships/image" Target="../media/image26.svg"/><Relationship Id="R5bfcf219abdd4ab2" Type="http://schemas.openxmlformats.org/officeDocument/2006/relationships/image" Target="../media/image56.png"/><Relationship Id="R68039241eef74848" Type="http://schemas.openxmlformats.org/officeDocument/2006/relationships/image" Target="../media/image54.svg"/><Relationship Id="R6e2208bdee7c499a" Type="http://schemas.openxmlformats.org/officeDocument/2006/relationships/image" Target="../media/image51.png"/><Relationship Id="R7cf2e3849aaf4120" Type="http://schemas.openxmlformats.org/officeDocument/2006/relationships/image" Target="../media/image52.svg"/><Relationship Id="R91cf6058c4fc455d" Type="http://schemas.openxmlformats.org/officeDocument/2006/relationships/slideLayout" Target="../slideLayouts/slideLayout2.xml"/><Relationship Id="Ra1dbf575bdde472f" Type="http://schemas.openxmlformats.org/officeDocument/2006/relationships/image" Target="../media/image54.png"/><Relationship Id="Ra5368a767c6f4cd1" Type="http://schemas.openxmlformats.org/officeDocument/2006/relationships/image" Target="../media/image53.svg"/><Relationship Id="Rb7341384215f4ddf" Type="http://schemas.openxmlformats.org/officeDocument/2006/relationships/image" Target="../media/image53.png"/><Relationship Id="Rc69decdf2ad547f5" Type="http://schemas.openxmlformats.org/officeDocument/2006/relationships/image" Target="../media/image26.png"/><Relationship Id="Rd1c6e21899174fb8" Type="http://schemas.openxmlformats.org/officeDocument/2006/relationships/image" Target="../media/image55.png"/><Relationship Id="Rdebac9cbdb68435e" Type="http://schemas.openxmlformats.org/officeDocument/2006/relationships/image" Target="../media/image50.svg"/><Relationship Id="Re271e882f59c47cb" Type="http://schemas.openxmlformats.org/officeDocument/2006/relationships/image" Target="../media/image52.png"/><Relationship Id="Rfc09b0718bb8471e" Type="http://schemas.openxmlformats.org/officeDocument/2006/relationships/image" Target="../media/image57.png"/></Relationships>
</file>

<file path=ppt/slides/_rels/slide10.xml.rels><?xml version='1.0' encoding='UTF-8' standalone='yes'?>
<Relationships xmlns="http://schemas.openxmlformats.org/package/2006/relationships"><Relationship Id="R0244f73dd7094894" Type="http://schemas.openxmlformats.org/officeDocument/2006/relationships/image" Target="../media/image62.svg"/><Relationship Id="R10b543de922e4e64" Type="http://schemas.openxmlformats.org/officeDocument/2006/relationships/image" Target="../media/image61.svg"/><Relationship Id="R1b03a5176595402b" Type="http://schemas.openxmlformats.org/officeDocument/2006/relationships/image" Target="../media/image63.png"/><Relationship Id="R212ac1b2e5554eab" Type="http://schemas.openxmlformats.org/officeDocument/2006/relationships/image" Target="../media/image63.svg"/><Relationship Id="R2a1157fdc955462e" Type="http://schemas.openxmlformats.org/officeDocument/2006/relationships/image" Target="../media/image62.png"/><Relationship Id="R2ae82a99806c4145" Type="http://schemas.openxmlformats.org/officeDocument/2006/relationships/image" Target="../media/image58.svg"/><Relationship Id="R45e61048645a43a6" Type="http://schemas.openxmlformats.org/officeDocument/2006/relationships/slideLayout" Target="../slideLayouts/slideLayout2.xml"/><Relationship Id="R4e13566568a0444e" Type="http://schemas.openxmlformats.org/officeDocument/2006/relationships/image" Target="../media/image22.svg"/><Relationship Id="R5bb0e7bc85dc4dab" Type="http://schemas.openxmlformats.org/officeDocument/2006/relationships/image" Target="../media/image60.png"/><Relationship Id="R68551ad5cd3244bb" Type="http://schemas.openxmlformats.org/officeDocument/2006/relationships/image" Target="../media/image55.svg"/><Relationship Id="R6f4c8357c31548eb" Type="http://schemas.openxmlformats.org/officeDocument/2006/relationships/image" Target="../media/image58.png"/><Relationship Id="R712e517d75cb47b2" Type="http://schemas.openxmlformats.org/officeDocument/2006/relationships/image" Target="../media/image57.svg"/><Relationship Id="R76282dd0d494465c" Type="http://schemas.openxmlformats.org/officeDocument/2006/relationships/image" Target="../media/image56.png"/><Relationship Id="R83eac6229e5f4393" Type="http://schemas.openxmlformats.org/officeDocument/2006/relationships/image" Target="../media/image59.svg"/><Relationship Id="R914ea072706a4935" Type="http://schemas.openxmlformats.org/officeDocument/2006/relationships/image" Target="../media/image59.png"/><Relationship Id="Rb6d6613a64934f16" Type="http://schemas.openxmlformats.org/officeDocument/2006/relationships/image" Target="../media/image22.png"/><Relationship Id="Rc3c7cb809e26469d" Type="http://schemas.openxmlformats.org/officeDocument/2006/relationships/image" Target="../media/image64.png"/><Relationship Id="Rf8c587a82cf64a56" Type="http://schemas.openxmlformats.org/officeDocument/2006/relationships/image" Target="../media/image60.svg"/><Relationship Id="Rfdc6fc8c6bd84eab" Type="http://schemas.openxmlformats.org/officeDocument/2006/relationships/image" Target="../media/image61.png"/></Relationships>
</file>

<file path=ppt/slides/_rels/slide11.xml.rels><?xml version='1.0' encoding='UTF-8' standalone='yes'?>
<Relationships xmlns="http://schemas.openxmlformats.org/package/2006/relationships"><Relationship Id="R01a82c0e1d6941a9" Type="http://schemas.openxmlformats.org/officeDocument/2006/relationships/image" Target="../media/image67.svg"/><Relationship Id="R0a438766c468415d" Type="http://schemas.openxmlformats.org/officeDocument/2006/relationships/image" Target="../media/image74.png"/><Relationship Id="R10e869caa39645a5" Type="http://schemas.openxmlformats.org/officeDocument/2006/relationships/image" Target="../media/image64.svg"/><Relationship Id="R19768f76c2e44d59" Type="http://schemas.openxmlformats.org/officeDocument/2006/relationships/image" Target="../media/image69.svg"/><Relationship Id="R1c076f2160c6462b" Type="http://schemas.openxmlformats.org/officeDocument/2006/relationships/image" Target="../media/image73.svg"/><Relationship Id="R2f079cbffd564547" Type="http://schemas.openxmlformats.org/officeDocument/2006/relationships/image" Target="../media/image72.svg"/><Relationship Id="R338e6ee5f75646ad" Type="http://schemas.openxmlformats.org/officeDocument/2006/relationships/image" Target="../media/image71.svg"/><Relationship Id="R3a7b67423ed04a9f" Type="http://schemas.openxmlformats.org/officeDocument/2006/relationships/image" Target="../media/image49.png"/><Relationship Id="R3e485ef7b4eb41e7" Type="http://schemas.openxmlformats.org/officeDocument/2006/relationships/image" Target="../media/image28.png"/><Relationship Id="R5c099e288beb4daa" Type="http://schemas.openxmlformats.org/officeDocument/2006/relationships/image" Target="../media/image41.svg"/><Relationship Id="R6b3658a99d3b4241" Type="http://schemas.openxmlformats.org/officeDocument/2006/relationships/image" Target="../media/image70.png"/><Relationship Id="R6fe91198d2154651" Type="http://schemas.openxmlformats.org/officeDocument/2006/relationships/image" Target="../media/image47.png"/><Relationship Id="R6ffec70392cc496d" Type="http://schemas.openxmlformats.org/officeDocument/2006/relationships/image" Target="../media/image66.svg"/><Relationship Id="R7127da5b3a5346bb" Type="http://schemas.openxmlformats.org/officeDocument/2006/relationships/slideLayout" Target="../slideLayouts/slideLayout2.xml"/><Relationship Id="R72cdead9b2344ee0" Type="http://schemas.openxmlformats.org/officeDocument/2006/relationships/image" Target="../media/image70.svg"/><Relationship Id="R7f80e27fb6a24c99" Type="http://schemas.openxmlformats.org/officeDocument/2006/relationships/image" Target="../media/image68.svg"/><Relationship Id="R7f8719faf2474fc5" Type="http://schemas.openxmlformats.org/officeDocument/2006/relationships/image" Target="../media/image68.png"/><Relationship Id="R80ae3bfdadf74887" Type="http://schemas.openxmlformats.org/officeDocument/2006/relationships/image" Target="../media/image66.png"/><Relationship Id="R87a39713b5174388" Type="http://schemas.openxmlformats.org/officeDocument/2006/relationships/image" Target="../media/image65.svg"/><Relationship Id="Ra04681dd8bb04bb0" Type="http://schemas.openxmlformats.org/officeDocument/2006/relationships/image" Target="../media/image28.svg"/><Relationship Id="Rb01461020586460c" Type="http://schemas.openxmlformats.org/officeDocument/2006/relationships/image" Target="../media/image47.svg"/><Relationship Id="Rb430e892eb0a4c54" Type="http://schemas.openxmlformats.org/officeDocument/2006/relationships/image" Target="../media/image73.png"/><Relationship Id="Rb5ff90b2baf743a5" Type="http://schemas.openxmlformats.org/officeDocument/2006/relationships/image" Target="../media/image49.svg"/><Relationship Id="Rbc14f78120954f57" Type="http://schemas.openxmlformats.org/officeDocument/2006/relationships/image" Target="../media/image69.png"/><Relationship Id="Rc0a066b160ff46a9" Type="http://schemas.openxmlformats.org/officeDocument/2006/relationships/image" Target="../media/image71.png"/><Relationship Id="Rc33a7d69b4044908" Type="http://schemas.openxmlformats.org/officeDocument/2006/relationships/image" Target="../media/image22.svg"/><Relationship Id="Rcdaca4f936294752" Type="http://schemas.openxmlformats.org/officeDocument/2006/relationships/image" Target="../media/image74.svg"/><Relationship Id="Rce67ad20b1454a9e" Type="http://schemas.openxmlformats.org/officeDocument/2006/relationships/image" Target="../media/image56.png"/><Relationship Id="Rcf4e9212d658466c" Type="http://schemas.openxmlformats.org/officeDocument/2006/relationships/image" Target="../media/image67.png"/><Relationship Id="Rcfc46897c8174630" Type="http://schemas.openxmlformats.org/officeDocument/2006/relationships/image" Target="../media/image75.png"/><Relationship Id="Rd290fd7f11d84e45" Type="http://schemas.openxmlformats.org/officeDocument/2006/relationships/image" Target="../media/image41.png"/><Relationship Id="Rdb36c29065314669" Type="http://schemas.openxmlformats.org/officeDocument/2006/relationships/image" Target="../media/image2.png"/><Relationship Id="Rdd6247fa7797483e" Type="http://schemas.openxmlformats.org/officeDocument/2006/relationships/image" Target="../media/image2.svg"/><Relationship Id="Re57092adf7b14a89" Type="http://schemas.openxmlformats.org/officeDocument/2006/relationships/image" Target="../media/image65.png"/><Relationship Id="Red719644e2654268" Type="http://schemas.openxmlformats.org/officeDocument/2006/relationships/image" Target="../media/image22.png"/><Relationship Id="Rf0fe83bb3f134479" Type="http://schemas.openxmlformats.org/officeDocument/2006/relationships/image" Target="../media/image72.png"/><Relationship Id="Rfd75d139c9ec4131" Type="http://schemas.openxmlformats.org/officeDocument/2006/relationships/image" Target="../media/image55.svg"/></Relationships>
</file>

<file path=ppt/slides/_rels/slide12.xml.rels><?xml version='1.0' encoding='UTF-8' standalone='yes'?>
<Relationships xmlns="http://schemas.openxmlformats.org/package/2006/relationships"><Relationship Id="R0ff1344f3e7548d6" Type="http://schemas.openxmlformats.org/officeDocument/2006/relationships/image" Target="../media/image76.svg"/><Relationship Id="R4f1b40157c07414b" Type="http://schemas.openxmlformats.org/officeDocument/2006/relationships/image" Target="../media/image79.png"/><Relationship Id="Ra2003dec8c9b4ebc" Type="http://schemas.openxmlformats.org/officeDocument/2006/relationships/image" Target="../media/image78.png"/><Relationship Id="Rb40cc111a00647de" Type="http://schemas.openxmlformats.org/officeDocument/2006/relationships/image" Target="../media/image77.png"/><Relationship Id="Rdbe345731f414053" Type="http://schemas.openxmlformats.org/officeDocument/2006/relationships/slideLayout" Target="../slideLayouts/slideLayout2.xml"/><Relationship Id="Rddbdda686f864e7f" Type="http://schemas.openxmlformats.org/officeDocument/2006/relationships/image" Target="../media/image75.svg"/><Relationship Id="Rfd2ba09dd134445a" Type="http://schemas.openxmlformats.org/officeDocument/2006/relationships/image" Target="../media/image76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4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20b9bada984c6f">
            <a:extLst>
              <a:ext uri="{96DAC541-7B7A-43D3-8B79-37D633B846F1}">
                <asvg:svgBlip xmlns:asvg="http://schemas.microsoft.com/office/drawing/2016/SVG/main" r:embed="Rf86146d59eaf4e8d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032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Shape 0">
            <a:extLst xmlns:a="http://schemas.openxmlformats.org/drawingml/2006/main">
              <a:ext uri="{FF2B5EF4-FFF2-40B4-BE49-F238E27FC236}">
                <a16:creationId xmlns:a16="http://schemas.microsoft.com/office/drawing/2014/main" id="{B4C530CF-C3A3-43C9-A565-5E0D3F5B5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0" y="502920"/>
            <a:ext cx="4572000" cy="457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B7CFF">
              <a:alpha val="10000"/>
            </a:srgbClr>
          </a:solidFill>
          <a:ln xmlns:a="http://schemas.openxmlformats.org/drawingml/2006/main" w="12700">
            <a:solidFill>
              <a:srgbClr val="5B7C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hape 1">
            <a:extLst xmlns:a="http://schemas.openxmlformats.org/drawingml/2006/main">
              <a:ext uri="{FF2B5EF4-FFF2-40B4-BE49-F238E27FC236}">
                <a16:creationId xmlns:a16="http://schemas.microsoft.com/office/drawing/2014/main" id="{E4D33EC1-1D51-41AC-BDE6-7A26C846C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1080" y="1097280"/>
            <a:ext cx="2651760" cy="265176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D4E7">
              <a:alpha val="12000"/>
            </a:srgbClr>
          </a:solidFill>
          <a:ln xmlns:a="http://schemas.openxmlformats.org/drawingml/2006/main" w="12700">
            <a:solidFill>
              <a:srgbClr val="35D4E7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645E2AE3-0086-4C14-AE46-D67F37735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6328" y="4700016"/>
            <a:ext cx="92354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98700162-571E-4914-BD5F-2F6A27C9F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2280" y="4315968"/>
            <a:ext cx="749808" cy="7498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641"/>
          </a:solidFill>
          <a:ln xmlns:a="http://schemas.openxmlformats.org/drawingml/2006/main" w="12700">
            <a:solidFill>
              <a:srgbClr val="35D4E7"/>
            </a:solidFill>
            <a:prstDash val="solid"/>
          </a:ln>
          <a:effectLst xmlns:a="http://schemas.openxmlformats.org/drawingml/2006/main">
            <a:outerShdw blurRad="25400" dist="15240" dir="2700000" algn="bl" rotWithShape="0">
              <a:srgbClr val="000000">
                <a:alpha val="2600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39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c3761e0e5049f2">
            <a:extLst>
              <a:ext uri="{96DAC541-7B7A-43D3-8B79-37D633B846F1}">
                <asvg:svgBlip xmlns:asvg="http://schemas.microsoft.com/office/drawing/2016/SVG/main" r:embed="Rb6df553a144947df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004304" y="4544568"/>
            <a:ext cx="365760" cy="292608"/>
          </a:xfrm>
          <a:prstGeom xmlns:a="http://schemas.openxmlformats.org/drawingml/2006/main" prst="rect">
            <a:avLst/>
          </a:prstGeom>
        </p:spPr>
      </p:pic>
      <p:sp>
        <p:nvSpPr>
          <p:cNvPr id="8" name="Shape 4">
            <a:extLst xmlns:a="http://schemas.openxmlformats.org/drawingml/2006/main">
              <a:ext uri="{FF2B5EF4-FFF2-40B4-BE49-F238E27FC236}">
                <a16:creationId xmlns:a16="http://schemas.microsoft.com/office/drawing/2014/main" id="{9F343B93-51E0-4F2B-9774-EA0E521B2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3840480"/>
            <a:ext cx="96926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hape 5">
            <a:extLst xmlns:a="http://schemas.openxmlformats.org/drawingml/2006/main">
              <a:ext uri="{FF2B5EF4-FFF2-40B4-BE49-F238E27FC236}">
                <a16:creationId xmlns:a16="http://schemas.microsoft.com/office/drawing/2014/main" id="{3A20EEA0-FD81-49B9-8E1A-B6BD8D660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8432" y="3456432"/>
            <a:ext cx="749808" cy="7498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641"/>
          </a:solidFill>
          <a:ln xmlns:a="http://schemas.openxmlformats.org/drawingml/2006/main" w="12700">
            <a:solidFill>
              <a:srgbClr val="5B7CFF"/>
            </a:solidFill>
            <a:prstDash val="solid"/>
          </a:ln>
          <a:effectLst xmlns:a="http://schemas.openxmlformats.org/drawingml/2006/main">
            <a:outerShdw blurRad="322580000" dist="193548000"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42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99d1fc2b8b4022">
            <a:extLst>
              <a:ext uri="{96DAC541-7B7A-43D3-8B79-37D633B846F1}">
                <asvg:svgBlip xmlns:asvg="http://schemas.microsoft.com/office/drawing/2016/SVG/main" r:embed="R3cd8b540fc9644c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220456" y="3685032"/>
            <a:ext cx="365760" cy="292608"/>
          </a:xfrm>
          <a:prstGeom xmlns:a="http://schemas.openxmlformats.org/drawingml/2006/main" prst="rect">
            <a:avLst/>
          </a:prstGeom>
        </p:spPr>
      </p:pic>
      <p:sp>
        <p:nvSpPr>
          <p:cNvPr id="11" name="Shape 6">
            <a:extLst xmlns:a="http://schemas.openxmlformats.org/drawingml/2006/main">
              <a:ext uri="{FF2B5EF4-FFF2-40B4-BE49-F238E27FC236}">
                <a16:creationId xmlns:a16="http://schemas.microsoft.com/office/drawing/2014/main" id="{B992B329-CE1C-4365-8686-2F822E1D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4352" y="2962656"/>
            <a:ext cx="88696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hape 7">
            <a:extLst xmlns:a="http://schemas.openxmlformats.org/drawingml/2006/main">
              <a:ext uri="{FF2B5EF4-FFF2-40B4-BE49-F238E27FC236}">
                <a16:creationId xmlns:a16="http://schemas.microsoft.com/office/drawing/2014/main" id="{8D3E70B2-D6F5-41AF-87EC-5E7DCED3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0304" y="2578608"/>
            <a:ext cx="749808" cy="7498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641"/>
          </a:solidFill>
          <a:ln xmlns:a="http://schemas.openxmlformats.org/drawingml/2006/main" w="12700">
            <a:solidFill>
              <a:srgbClr val="F7B955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45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1d73e29f394a1b">
            <a:extLst>
              <a:ext uri="{96DAC541-7B7A-43D3-8B79-37D633B846F1}">
                <asvg:svgBlip xmlns:asvg="http://schemas.microsoft.com/office/drawing/2016/SVG/main" r:embed="R2690adc0c1694fad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482328" y="2770632"/>
            <a:ext cx="365760" cy="365760"/>
          </a:xfrm>
          <a:prstGeom xmlns:a="http://schemas.openxmlformats.org/drawingml/2006/main" prst="rect">
            <a:avLst/>
          </a:prstGeom>
        </p:spPr>
      </p:pic>
      <p:sp>
        <p:nvSpPr>
          <p:cNvPr id="14" name="Shape 8">
            <a:extLst xmlns:a="http://schemas.openxmlformats.org/drawingml/2006/main">
              <a:ext uri="{FF2B5EF4-FFF2-40B4-BE49-F238E27FC236}">
                <a16:creationId xmlns:a16="http://schemas.microsoft.com/office/drawing/2014/main" id="{433447C7-7BA1-40E9-A849-AFDD7F44C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9880" y="1719072"/>
            <a:ext cx="749808" cy="7498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641"/>
          </a:solidFill>
          <a:ln xmlns:a="http://schemas.openxmlformats.org/drawingml/2006/main" w="12700">
            <a:solidFill>
              <a:srgbClr val="3BE0B5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47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b68a8fb76b4de6">
            <a:extLst>
              <a:ext uri="{96DAC541-7B7A-43D3-8B79-37D633B846F1}">
                <asvg:svgBlip xmlns:asvg="http://schemas.microsoft.com/office/drawing/2016/SVG/main" r:embed="R122d3effc4944ffa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684764" y="1911096"/>
            <a:ext cx="320040" cy="365760"/>
          </a:xfrm>
          <a:prstGeom xmlns:a="http://schemas.openxmlformats.org/drawingml/2006/main" prst="rect">
            <a:avLst/>
          </a:prstGeom>
        </p:spPr>
      </p:pic>
      <p:sp>
        <p:nvSpPr>
          <p:cNvPr id="16" name="Text 9">
            <a:extLst xmlns:a="http://schemas.openxmlformats.org/drawingml/2006/main">
              <a:ext uri="{FF2B5EF4-FFF2-40B4-BE49-F238E27FC236}">
                <a16:creationId xmlns:a16="http://schemas.microsoft.com/office/drawing/2014/main" id="{E6B3A90C-3C79-4599-94EF-B776FBDA0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6248" y="5285232"/>
            <a:ext cx="146304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 spc="120">
                <a:solidFill>
                  <a:srgbClr val="35D4E7"/>
                </a:solidFill>
                <a:latin typeface="Inter"/>
                <a:ea typeface="Inter"/>
                <a:cs typeface="Inter"/>
              </a:rPr>
              <a:t>STARTUP</a:t>
            </a:r>
            <a:endParaRPr sz="900"/>
          </a:p>
        </p:txBody>
      </p:sp>
      <p:sp>
        <p:nvSpPr>
          <p:cNvPr id="17" name="Text 10">
            <a:extLst xmlns:a="http://schemas.openxmlformats.org/drawingml/2006/main">
              <a:ext uri="{FF2B5EF4-FFF2-40B4-BE49-F238E27FC236}">
                <a16:creationId xmlns:a16="http://schemas.microsoft.com/office/drawing/2014/main" id="{D9D170CE-8F6C-47F3-9AD3-911CBF3D6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2952" y="896112"/>
            <a:ext cx="15544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 spc="120">
                <a:solidFill>
                  <a:srgbClr val="F7B955"/>
                </a:solidFill>
                <a:latin typeface="Inter"/>
                <a:ea typeface="Inter"/>
                <a:cs typeface="Inter"/>
              </a:rPr>
              <a:t>ENTERPRISE</a:t>
            </a:r>
            <a:endParaRPr sz="900"/>
          </a:p>
        </p:txBody>
      </p:sp>
      <p:sp>
        <p:nvSpPr>
          <p:cNvPr id="18" name="Text 11">
            <a:extLst xmlns:a="http://schemas.openxmlformats.org/drawingml/2006/main">
              <a:ext uri="{FF2B5EF4-FFF2-40B4-BE49-F238E27FC236}">
                <a16:creationId xmlns:a16="http://schemas.microsoft.com/office/drawing/2014/main" id="{83F0386C-45CC-40A0-B3B7-F1E7BF840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566928"/>
            <a:ext cx="585216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150">
                <a:solidFill>
                  <a:srgbClr val="35D4E7"/>
                </a:solidFill>
                <a:latin typeface="Inter"/>
                <a:ea typeface="Inter"/>
                <a:cs typeface="Inter"/>
              </a:rPr>
              <a:t>AI &amp; BIG DATA EXPO EUROPE · AI DEVELOPER</a:t>
            </a:r>
            <a:endParaRPr sz="1000"/>
          </a:p>
        </p:txBody>
      </p:sp>
      <p:sp>
        <p:nvSpPr>
          <p:cNvPr id="19" name="Text 12">
            <a:extLst xmlns:a="http://schemas.openxmlformats.org/drawingml/2006/main">
              <a:ext uri="{FF2B5EF4-FFF2-40B4-BE49-F238E27FC236}">
                <a16:creationId xmlns:a16="http://schemas.microsoft.com/office/drawing/2014/main" id="{760C866E-A790-4042-893D-A7A7EDCAA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115568"/>
            <a:ext cx="5943600" cy="6217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4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Beyond the Demo:</a:t>
            </a:r>
            <a:endParaRPr sz="3400"/>
          </a:p>
        </p:txBody>
      </p:sp>
      <p:sp>
        <p:nvSpPr>
          <p:cNvPr id="20" name="Text 13">
            <a:extLst xmlns:a="http://schemas.openxmlformats.org/drawingml/2006/main">
              <a:ext uri="{FF2B5EF4-FFF2-40B4-BE49-F238E27FC236}">
                <a16:creationId xmlns:a16="http://schemas.microsoft.com/office/drawing/2014/main" id="{0DFCB79F-79CD-476A-8BD7-1AF6450A5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764792"/>
            <a:ext cx="6126480" cy="13350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1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Building Trusted AI Agents</a:t>
            </a:r>
            <a:endParaRPr sz="3100"/>
          </a:p>
          <a:p xmlns:a="http://schemas.openxmlformats.org/drawingml/2006/main">
            <a:pPr marL="0" indent="0">
              <a:buNone/>
            </a:pPr>
            <a:r>
              <a:rPr sz="31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with MCP</a:t>
            </a:r>
            <a:endParaRPr sz="3100"/>
          </a:p>
        </p:txBody>
      </p:sp>
      <p:sp>
        <p:nvSpPr>
          <p:cNvPr id="21" name="Shape 14">
            <a:extLst xmlns:a="http://schemas.openxmlformats.org/drawingml/2006/main">
              <a:ext uri="{FF2B5EF4-FFF2-40B4-BE49-F238E27FC236}">
                <a16:creationId xmlns:a16="http://schemas.microsoft.com/office/drawing/2014/main" id="{86CE963E-C285-46C1-9FE0-431E3E0BA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364992"/>
            <a:ext cx="105156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Text 15">
            <a:extLst xmlns:a="http://schemas.openxmlformats.org/drawingml/2006/main">
              <a:ext uri="{FF2B5EF4-FFF2-40B4-BE49-F238E27FC236}">
                <a16:creationId xmlns:a16="http://schemas.microsoft.com/office/drawing/2014/main" id="{5D41686D-BB75-45F2-B471-A6EBEF2D6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3584448"/>
            <a:ext cx="5303520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5C8"/>
                </a:solidFill>
                <a:latin typeface="Inter"/>
                <a:ea typeface="Inter"/>
                <a:cs typeface="Inter"/>
              </a:rPr>
              <a:t>A startup story, an enterprise reality,</a:t>
            </a:r>
            <a:endParaRPr sz="1700"/>
          </a:p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5C8"/>
                </a:solidFill>
                <a:latin typeface="Inter"/>
                <a:ea typeface="Inter"/>
                <a:cs typeface="Inter"/>
              </a:rPr>
              <a:t>and lessons from real implementations.</a:t>
            </a:r>
          </a:p>
        </p:txBody>
      </p:sp>
      <p:sp>
        <p:nvSpPr>
          <p:cNvPr id="23" name="Text 16">
            <a:extLst xmlns:a="http://schemas.openxmlformats.org/drawingml/2006/main">
              <a:ext uri="{FF2B5EF4-FFF2-40B4-BE49-F238E27FC236}">
                <a16:creationId xmlns:a16="http://schemas.microsoft.com/office/drawing/2014/main" id="{2EAEA79A-2344-494F-85E2-D55CF0628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4864608"/>
            <a:ext cx="384048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C</a:t>
            </a:r>
            <a:r>
              <a:rPr sz="17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onstantin</a:t>
            </a:r>
            <a:r>
              <a:rPr sz="17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e</a:t>
            </a:r>
            <a:r>
              <a:rPr sz="17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 </a:t>
            </a:r>
            <a:r>
              <a:rPr sz="17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Grigoro</a:t>
            </a:r>
            <a:r>
              <a:rPr sz="17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ff</a:t>
            </a:r>
            <a:endParaRPr sz="1700"/>
          </a:p>
        </p:txBody>
      </p:sp>
      <p:sp>
        <p:nvSpPr>
          <p:cNvPr id="24" name="Text 17">
            <a:extLst xmlns:a="http://schemas.openxmlformats.org/drawingml/2006/main">
              <a:ext uri="{FF2B5EF4-FFF2-40B4-BE49-F238E27FC236}">
                <a16:creationId xmlns:a16="http://schemas.microsoft.com/office/drawing/2014/main" id="{BC4F65F4-D9FC-429D-8FBE-60D956426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5230368"/>
            <a:ext cx="53949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A7B5C8"/>
                </a:solidFill>
                <a:latin typeface="Inter"/>
                <a:ea typeface="Inter"/>
                <a:cs typeface="Inter"/>
              </a:rPr>
              <a:t>Principal Data &amp; AI Engineer · Shell Trading &amp; Supply</a:t>
            </a:r>
            <a:endParaRPr sz="1150"/>
          </a:p>
        </p:txBody>
      </p:sp>
      <p:sp>
        <p:nvSpPr>
          <p:cNvPr id="25" name="Shape 18">
            <a:extLst xmlns:a="http://schemas.openxmlformats.org/drawingml/2006/main">
              <a:ext uri="{FF2B5EF4-FFF2-40B4-BE49-F238E27FC236}">
                <a16:creationId xmlns:a16="http://schemas.microsoft.com/office/drawing/2014/main" id="{BD89A3D3-CD56-4AB9-82BF-EB94F51CB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5779008"/>
            <a:ext cx="254203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35D4E7">
              <a:alpha val="13000"/>
            </a:srgbClr>
          </a:solidFill>
          <a:ln xmlns:a="http://schemas.openxmlformats.org/drawingml/2006/main" w="12700">
            <a:solidFill>
              <a:srgbClr val="35D4E7">
                <a:alpha val="4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Text 19">
            <a:extLst xmlns:a="http://schemas.openxmlformats.org/drawingml/2006/main">
              <a:ext uri="{FF2B5EF4-FFF2-40B4-BE49-F238E27FC236}">
                <a16:creationId xmlns:a16="http://schemas.microsoft.com/office/drawing/2014/main" id="{78EA1772-FDA4-447B-85EC-EE30AD81A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" y="5788152"/>
            <a:ext cx="239572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 b="1">
                <a:solidFill>
                  <a:srgbClr val="35D4E7"/>
                </a:solidFill>
                <a:latin typeface="Inter"/>
                <a:ea typeface="Inter"/>
                <a:cs typeface="Inter"/>
              </a:rPr>
              <a:t>20 OCT 2026 · RAI AMSTERDAM</a:t>
            </a:r>
            <a:endParaRPr sz="920"/>
          </a:p>
        </p:txBody>
      </p:sp>
      <p:sp>
        <p:nvSpPr>
          <p:cNvPr id="27" name="Shape 20">
            <a:extLst xmlns:a="http://schemas.openxmlformats.org/drawingml/2006/main">
              <a:ext uri="{FF2B5EF4-FFF2-40B4-BE49-F238E27FC236}">
                <a16:creationId xmlns:a16="http://schemas.microsoft.com/office/drawing/2014/main" id="{CBAB54F3-F4F1-4C42-9A2C-3A6D7A95C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28" y="5779008"/>
            <a:ext cx="2523744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5B7CFF">
              <a:alpha val="13000"/>
            </a:srgbClr>
          </a:solidFill>
          <a:ln xmlns:a="http://schemas.openxmlformats.org/drawingml/2006/main" w="12700">
            <a:solidFill>
              <a:srgbClr val="5B7CFF">
                <a:alpha val="4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Text 21">
            <a:extLst xmlns:a="http://schemas.openxmlformats.org/drawingml/2006/main">
              <a:ext uri="{FF2B5EF4-FFF2-40B4-BE49-F238E27FC236}">
                <a16:creationId xmlns:a16="http://schemas.microsoft.com/office/drawing/2014/main" id="{AE9680C4-782A-4E77-8E0F-9EA7FA59B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3280" y="5788152"/>
            <a:ext cx="237744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20" b="1">
                <a:solidFill>
                  <a:srgbClr val="BFCBFF"/>
                </a:solidFill>
                <a:latin typeface="Inter"/>
                <a:ea typeface="Inter"/>
                <a:cs typeface="Inter"/>
              </a:rPr>
              <a:t>AI DEVELOPER · 12:05–12:35</a:t>
            </a:r>
            <a:endParaRPr sz="920"/>
          </a:p>
        </p:txBody>
      </p:sp>
    </p:spTree>
    <p:extLst>
      <p:ext uri="{BB962C8B-B14F-4D97-AF65-F5344CB8AC3E}">
        <p14:creationId xmlns:p14="http://schemas.microsoft.com/office/powerpoint/2010/main" val="1779534745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8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7f532e4d2a45b4">
            <a:extLst>
              <a:ext uri="{96DAC541-7B7A-43D3-8B79-37D633B846F1}">
                <asvg:svgBlip xmlns:asvg="http://schemas.microsoft.com/office/drawing/2016/SVG/main" r:embed="R08547b905a4e4a6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AD8C7B86-B14C-4F16-9919-B23C9D159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110185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 spc="160">
                <a:solidFill>
                  <a:srgbClr val="35D4E7"/>
                </a:solidFill>
                <a:latin typeface="Inter"/>
                <a:ea typeface="Inter"/>
                <a:cs typeface="Inter"/>
              </a:rPr>
              <a:t>THE SET-UP</a:t>
            </a:r>
            <a:endParaRPr sz="95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FD553D91-2FEE-42C1-A088-65094632D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0080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Fictional story. Real failure modes.</a:t>
            </a:r>
            <a:endParaRPr sz="28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3C8F2BCB-08EC-4BC5-B102-98720B542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417320"/>
            <a:ext cx="5669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5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You’ve joined a nine-person startup.</a:t>
            </a:r>
            <a:endParaRPr sz="27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A9CBFCAB-ABE0-435D-8C3A-2BBF485FF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29968"/>
            <a:ext cx="585216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700">
                <a:solidFill>
                  <a:srgbClr val="A7B5C8"/>
                </a:solidFill>
                <a:latin typeface="Inter"/>
                <a:ea typeface="Inter"/>
                <a:cs typeface="Inter"/>
              </a:rPr>
              <a:t>Team of 9. Funding secured. Friday demo.</a:t>
            </a:r>
            <a:endParaRPr sz="1700"/>
          </a:p>
        </p:txBody>
      </p:sp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1E993861-2AD0-4FAB-B203-A639F9A55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633472"/>
            <a:ext cx="434340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5D4E7">
              <a:alpha val="14000"/>
            </a:srgbClr>
          </a:solidFill>
          <a:ln xmlns:a="http://schemas.openxmlformats.org/drawingml/2006/main" w="12700">
            <a:solidFill>
              <a:srgbClr val="35D4E7">
                <a:alpha val="3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8CE517C2-F547-4ECA-A4F7-8F832CAF7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642616"/>
            <a:ext cx="4197096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35D4E7"/>
                </a:solidFill>
                <a:latin typeface="Inter"/>
                <a:ea typeface="Inter"/>
                <a:cs typeface="Inter"/>
              </a:rPr>
              <a:t>GOAL: CONNECT AN LLM TO REAL DATA THROUGH MCP</a:t>
            </a:r>
            <a:endParaRPr sz="100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55DAF6F9-E986-437E-8DCF-6BDC733D7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640" y="1444752"/>
            <a:ext cx="658368" cy="6583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641"/>
          </a:solidFill>
          <a:ln xmlns:a="http://schemas.openxmlformats.org/drawingml/2006/main" w="12700">
            <a:solidFill>
              <a:srgbClr val="F7B95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5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d670c8cf634af0">
            <a:extLst>
              <a:ext uri="{96DAC541-7B7A-43D3-8B79-37D633B846F1}">
                <asvg:svgBlip xmlns:asvg="http://schemas.microsoft.com/office/drawing/2016/SVG/main" r:embed="Rc675b8909be54f80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89520" y="1647749"/>
            <a:ext cx="292608" cy="234086"/>
          </a:xfrm>
          <a:prstGeom xmlns:a="http://schemas.openxmlformats.org/drawingml/2006/main" prst="rect">
            <a:avLst/>
          </a:prstGeom>
        </p:spPr>
      </p:pic>
      <p:sp>
        <p:nvSpPr>
          <p:cNvPr id="11" name="Shape 7">
            <a:extLst xmlns:a="http://schemas.openxmlformats.org/drawingml/2006/main">
              <a:ext uri="{FF2B5EF4-FFF2-40B4-BE49-F238E27FC236}">
                <a16:creationId xmlns:a16="http://schemas.microsoft.com/office/drawing/2014/main" id="{27164CDC-66A9-4DBB-A86D-BD32052F8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5632" y="1170432"/>
            <a:ext cx="658368" cy="6583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641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58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f80189f18c4470">
            <a:extLst>
              <a:ext uri="{96DAC541-7B7A-43D3-8B79-37D633B846F1}">
                <asvg:svgBlip xmlns:asvg="http://schemas.microsoft.com/office/drawing/2016/SVG/main" r:embed="R1e14338c0a5342f2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686800" y="1344168"/>
            <a:ext cx="256032" cy="292608"/>
          </a:xfrm>
          <a:prstGeom xmlns:a="http://schemas.openxmlformats.org/drawingml/2006/main" prst="rect">
            <a:avLst/>
          </a:prstGeom>
        </p:spPr>
      </p:pic>
      <p:sp>
        <p:nvSpPr>
          <p:cNvPr id="13" name="Shape 8">
            <a:extLst xmlns:a="http://schemas.openxmlformats.org/drawingml/2006/main">
              <a:ext uri="{FF2B5EF4-FFF2-40B4-BE49-F238E27FC236}">
                <a16:creationId xmlns:a16="http://schemas.microsoft.com/office/drawing/2014/main" id="{15720886-8C7C-47B8-89AF-37AEF61F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82912" y="1481328"/>
            <a:ext cx="658368" cy="6583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641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60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f80189f18c4470">
            <a:extLst>
              <a:ext uri="{96DAC541-7B7A-43D3-8B79-37D633B846F1}">
                <asvg:svgBlip xmlns:asvg="http://schemas.microsoft.com/office/drawing/2016/SVG/main" r:embed="R1e14338c0a5342f2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784080" y="1655064"/>
            <a:ext cx="256032" cy="292608"/>
          </a:xfrm>
          <a:prstGeom xmlns:a="http://schemas.openxmlformats.org/drawingml/2006/main" prst="rect">
            <a:avLst/>
          </a:prstGeom>
        </p:spPr>
      </p:pic>
      <p:sp>
        <p:nvSpPr>
          <p:cNvPr id="15" name="Shape 9">
            <a:extLst xmlns:a="http://schemas.openxmlformats.org/drawingml/2006/main">
              <a:ext uri="{FF2B5EF4-FFF2-40B4-BE49-F238E27FC236}">
                <a16:creationId xmlns:a16="http://schemas.microsoft.com/office/drawing/2014/main" id="{42369259-17CD-4D4F-9AFC-28A24BADA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61320" y="1133856"/>
            <a:ext cx="658368" cy="6583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641"/>
          </a:solidFill>
          <a:ln xmlns:a="http://schemas.openxmlformats.org/drawingml/2006/main" w="12700">
            <a:solidFill>
              <a:srgbClr val="A879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62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a2d81ca3a348a6">
            <a:extLst>
              <a:ext uri="{96DAC541-7B7A-43D3-8B79-37D633B846F1}">
                <asvg:svgBlip xmlns:asvg="http://schemas.microsoft.com/office/drawing/2016/SVG/main" r:embed="Ra2641139957c4c99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762488" y="1307592"/>
            <a:ext cx="256032" cy="292608"/>
          </a:xfrm>
          <a:prstGeom xmlns:a="http://schemas.openxmlformats.org/drawingml/2006/main" prst="rect">
            <a:avLst/>
          </a:prstGeom>
        </p:spPr>
      </p:pic>
      <p:sp>
        <p:nvSpPr>
          <p:cNvPr id="17" name="Shape 10">
            <a:extLst xmlns:a="http://schemas.openxmlformats.org/drawingml/2006/main">
              <a:ext uri="{FF2B5EF4-FFF2-40B4-BE49-F238E27FC236}">
                <a16:creationId xmlns:a16="http://schemas.microsoft.com/office/drawing/2014/main" id="{4F7E4242-EBD8-485A-AC74-C755C8617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5552" y="2514600"/>
            <a:ext cx="658368" cy="6583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641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64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f80189f18c4470">
            <a:extLst>
              <a:ext uri="{96DAC541-7B7A-43D3-8B79-37D633B846F1}">
                <asvg:svgBlip xmlns:asvg="http://schemas.microsoft.com/office/drawing/2016/SVG/main" r:embed="R1e14338c0a5342f2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46720" y="2688336"/>
            <a:ext cx="256032" cy="292608"/>
          </a:xfrm>
          <a:prstGeom xmlns:a="http://schemas.openxmlformats.org/drawingml/2006/main" prst="rect">
            <a:avLst/>
          </a:prstGeom>
        </p:spPr>
      </p:pic>
      <p:sp>
        <p:nvSpPr>
          <p:cNvPr id="19" name="Shape 11">
            <a:extLst xmlns:a="http://schemas.openxmlformats.org/drawingml/2006/main">
              <a:ext uri="{FF2B5EF4-FFF2-40B4-BE49-F238E27FC236}">
                <a16:creationId xmlns:a16="http://schemas.microsoft.com/office/drawing/2014/main" id="{783BF81D-5BB1-4E91-893B-B2993D3A4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2832" y="2359152"/>
            <a:ext cx="658368" cy="6583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641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66" name="Imag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f80189f18c4470">
            <a:extLst>
              <a:ext uri="{96DAC541-7B7A-43D3-8B79-37D633B846F1}">
                <asvg:svgBlip xmlns:asvg="http://schemas.microsoft.com/office/drawing/2016/SVG/main" r:embed="R1e14338c0a5342f2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0" y="2532888"/>
            <a:ext cx="256032" cy="292608"/>
          </a:xfrm>
          <a:prstGeom xmlns:a="http://schemas.openxmlformats.org/drawingml/2006/main" prst="rect">
            <a:avLst/>
          </a:prstGeom>
        </p:spPr>
      </p:pic>
      <p:sp>
        <p:nvSpPr>
          <p:cNvPr id="21" name="Shape 12">
            <a:extLst xmlns:a="http://schemas.openxmlformats.org/drawingml/2006/main">
              <a:ext uri="{FF2B5EF4-FFF2-40B4-BE49-F238E27FC236}">
                <a16:creationId xmlns:a16="http://schemas.microsoft.com/office/drawing/2014/main" id="{F71F9EA3-0F3C-45F0-A88C-26712E61D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4120" y="2523744"/>
            <a:ext cx="658368" cy="6583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641"/>
          </a:solidFill>
          <a:ln xmlns:a="http://schemas.openxmlformats.org/drawingml/2006/main" w="12700">
            <a:solidFill>
              <a:srgbClr val="A879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68" name="Imag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a2d81ca3a348a6">
            <a:extLst>
              <a:ext uri="{96DAC541-7B7A-43D3-8B79-37D633B846F1}">
                <asvg:svgBlip xmlns:asvg="http://schemas.microsoft.com/office/drawing/2016/SVG/main" r:embed="Ra2641139957c4c99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305288" y="2697480"/>
            <a:ext cx="256032" cy="292608"/>
          </a:xfrm>
          <a:prstGeom xmlns:a="http://schemas.openxmlformats.org/drawingml/2006/main" prst="rect">
            <a:avLst/>
          </a:prstGeom>
        </p:spPr>
      </p:pic>
      <p:sp>
        <p:nvSpPr>
          <p:cNvPr id="23" name="Shape 13">
            <a:extLst xmlns:a="http://schemas.openxmlformats.org/drawingml/2006/main">
              <a:ext uri="{FF2B5EF4-FFF2-40B4-BE49-F238E27FC236}">
                <a16:creationId xmlns:a16="http://schemas.microsoft.com/office/drawing/2014/main" id="{203D3DB0-7326-4D09-B563-5ACB59985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3584448"/>
            <a:ext cx="658368" cy="6583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641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70" name="Imag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f80189f18c4470">
            <a:extLst>
              <a:ext uri="{96DAC541-7B7A-43D3-8B79-37D633B846F1}">
                <asvg:svgBlip xmlns:asvg="http://schemas.microsoft.com/office/drawing/2016/SVG/main" r:embed="R1e14338c0a5342f2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503920" y="3758184"/>
            <a:ext cx="256032" cy="292608"/>
          </a:xfrm>
          <a:prstGeom xmlns:a="http://schemas.openxmlformats.org/drawingml/2006/main" prst="rect">
            <a:avLst/>
          </a:prstGeom>
        </p:spPr>
      </p:pic>
      <p:sp>
        <p:nvSpPr>
          <p:cNvPr id="25" name="Shape 14">
            <a:extLst xmlns:a="http://schemas.openxmlformats.org/drawingml/2006/main">
              <a:ext uri="{FF2B5EF4-FFF2-40B4-BE49-F238E27FC236}">
                <a16:creationId xmlns:a16="http://schemas.microsoft.com/office/drawing/2014/main" id="{E776A0BD-BAC8-4B2A-9DBB-226997107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19488" y="3694176"/>
            <a:ext cx="658368" cy="6583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641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72" name="Imag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f80189f18c4470">
            <a:extLst>
              <a:ext uri="{96DAC541-7B7A-43D3-8B79-37D633B846F1}">
                <asvg:svgBlip xmlns:asvg="http://schemas.microsoft.com/office/drawing/2016/SVG/main" r:embed="R1e14338c0a5342f2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820656" y="3867912"/>
            <a:ext cx="256032" cy="292608"/>
          </a:xfrm>
          <a:prstGeom xmlns:a="http://schemas.openxmlformats.org/drawingml/2006/main" prst="rect">
            <a:avLst/>
          </a:prstGeom>
        </p:spPr>
      </p:pic>
      <p:sp>
        <p:nvSpPr>
          <p:cNvPr id="27" name="Text 15">
            <a:extLst xmlns:a="http://schemas.openxmlformats.org/drawingml/2006/main">
              <a:ext uri="{FF2B5EF4-FFF2-40B4-BE49-F238E27FC236}">
                <a16:creationId xmlns:a16="http://schemas.microsoft.com/office/drawing/2014/main" id="{2A3F6597-8CAF-4124-A879-64E36063D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9880" y="3950208"/>
            <a:ext cx="77724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2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9</a:t>
            </a:r>
            <a:endParaRPr sz="3200"/>
          </a:p>
        </p:txBody>
      </p:sp>
      <p:sp>
        <p:nvSpPr>
          <p:cNvPr id="28" name="Text 16">
            <a:extLst xmlns:a="http://schemas.openxmlformats.org/drawingml/2006/main">
              <a:ext uri="{FF2B5EF4-FFF2-40B4-BE49-F238E27FC236}">
                <a16:creationId xmlns:a16="http://schemas.microsoft.com/office/drawing/2014/main" id="{2ADE88DB-40E7-4D84-B5E8-196EF95C6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59568" y="4517136"/>
            <a:ext cx="118872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 spc="120">
                <a:solidFill>
                  <a:srgbClr val="A7B5C8"/>
                </a:solidFill>
                <a:latin typeface="Inter"/>
                <a:ea typeface="Inter"/>
                <a:cs typeface="Inter"/>
              </a:rPr>
              <a:t>PEOPLE</a:t>
            </a:r>
            <a:endParaRPr sz="900"/>
          </a:p>
        </p:txBody>
      </p:sp>
      <p:sp>
        <p:nvSpPr>
          <p:cNvPr id="29" name="Shape 17">
            <a:extLst xmlns:a="http://schemas.openxmlformats.org/drawingml/2006/main">
              <a:ext uri="{FF2B5EF4-FFF2-40B4-BE49-F238E27FC236}">
                <a16:creationId xmlns:a16="http://schemas.microsoft.com/office/drawing/2014/main" id="{4CB364E7-C24B-4FDE-B33F-22532D164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913632"/>
            <a:ext cx="5623560" cy="1298448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0C182A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Text 18">
            <a:extLst xmlns:a="http://schemas.openxmlformats.org/drawingml/2006/main">
              <a:ext uri="{FF2B5EF4-FFF2-40B4-BE49-F238E27FC236}">
                <a16:creationId xmlns:a16="http://schemas.microsoft.com/office/drawing/2014/main" id="{6CEEDA73-1B4C-4E60-A5D5-D5E7BD2DE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4224528"/>
            <a:ext cx="5047488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550" i="1">
                <a:solidFill>
                  <a:srgbClr val="EAF0F8"/>
                </a:solidFill>
                <a:latin typeface="Inter"/>
                <a:ea typeface="Inter"/>
                <a:cs typeface="Inter"/>
              </a:rPr>
              <a:t>Trusted users. One identity path. One team.</a:t>
            </a:r>
            <a:endParaRPr sz="1550"/>
          </a:p>
          <a:p xmlns:a="http://schemas.openxmlformats.org/drawingml/2006/main">
            <a:pPr marL="0" indent="0" algn="l">
              <a:buNone/>
            </a:pPr>
            <a:r>
              <a:rPr sz="1550" i="1">
                <a:solidFill>
                  <a:srgbClr val="EAF0F8"/>
                </a:solidFill>
                <a:latin typeface="Inter"/>
                <a:ea typeface="Inter"/>
                <a:cs typeface="Inter"/>
              </a:rPr>
              <a:t>A tool catalogue small enough to understand.</a:t>
            </a:r>
          </a:p>
        </p:txBody>
      </p:sp>
      <p:sp>
        <p:nvSpPr>
          <p:cNvPr id="31" name="Shape 19">
            <a:extLst xmlns:a="http://schemas.openxmlformats.org/drawingml/2006/main">
              <a:ext uri="{FF2B5EF4-FFF2-40B4-BE49-F238E27FC236}">
                <a16:creationId xmlns:a16="http://schemas.microsoft.com/office/drawing/2014/main" id="{B81EF492-DFD2-40A0-9D13-66B73613E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1504" y="4919472"/>
            <a:ext cx="190195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F647C">
              <a:alpha val="15000"/>
            </a:srgbClr>
          </a:solidFill>
          <a:ln xmlns:a="http://schemas.openxmlformats.org/drawingml/2006/main" w="12700">
            <a:solidFill>
              <a:srgbClr val="FF647C">
                <a:alpha val="3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Text 20">
            <a:extLst xmlns:a="http://schemas.openxmlformats.org/drawingml/2006/main">
              <a:ext uri="{FF2B5EF4-FFF2-40B4-BE49-F238E27FC236}">
                <a16:creationId xmlns:a16="http://schemas.microsoft.com/office/drawing/2014/main" id="{6F8FD627-F484-4111-BBDC-695CCE8ED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656" y="4928616"/>
            <a:ext cx="175564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F647C"/>
                </a:solidFill>
                <a:latin typeface="Inter"/>
                <a:ea typeface="Inter"/>
                <a:cs typeface="Inter"/>
              </a:rPr>
              <a:t>ASSUMPTION DEBT</a:t>
            </a:r>
            <a:endParaRPr sz="950"/>
          </a:p>
        </p:txBody>
      </p:sp>
      <p:sp>
        <p:nvSpPr>
          <p:cNvPr id="33" name="Text 21">
            <a:extLst xmlns:a="http://schemas.openxmlformats.org/drawingml/2006/main">
              <a:ext uri="{FF2B5EF4-FFF2-40B4-BE49-F238E27FC236}">
                <a16:creationId xmlns:a16="http://schemas.microsoft.com/office/drawing/2014/main" id="{1A6DA6A9-7020-4E4C-8318-BB199E617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1504" y="5340096"/>
            <a:ext cx="3703320" cy="5486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A7B5C8"/>
                </a:solidFill>
                <a:latin typeface="Inter"/>
                <a:ea typeface="Inter"/>
                <a:cs typeface="Inter"/>
              </a:rPr>
              <a:t>Small solutions are safe only while</a:t>
            </a:r>
            <a:endParaRPr sz="1350"/>
          </a:p>
          <a:p xmlns:a="http://schemas.openxmlformats.org/drawingml/2006/main">
            <a:pPr marL="0" indent="0">
              <a:buNone/>
            </a:pPr>
            <a:r>
              <a:rPr sz="1350">
                <a:solidFill>
                  <a:srgbClr val="A7B5C8"/>
                </a:solidFill>
                <a:latin typeface="Inter"/>
                <a:ea typeface="Inter"/>
                <a:cs typeface="Inter"/>
              </a:rPr>
              <a:t>their hidden assumptions remain true.</a:t>
            </a:r>
            <a:endParaRPr sz="1350"/>
          </a:p>
        </p:txBody>
      </p:sp>
      <p:sp>
        <p:nvSpPr>
          <p:cNvPr id="34" name="Shape 22">
            <a:extLst xmlns:a="http://schemas.openxmlformats.org/drawingml/2006/main">
              <a:ext uri="{FF2B5EF4-FFF2-40B4-BE49-F238E27FC236}">
                <a16:creationId xmlns:a16="http://schemas.microsoft.com/office/drawing/2014/main" id="{F5D9B00E-CD0D-49F2-8C97-FB277C2B7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28232"/>
            <a:ext cx="1104595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5" name="Text 23">
            <a:extLst xmlns:a="http://schemas.openxmlformats.org/drawingml/2006/main">
              <a:ext uri="{FF2B5EF4-FFF2-40B4-BE49-F238E27FC236}">
                <a16:creationId xmlns:a16="http://schemas.microsoft.com/office/drawing/2014/main" id="{04F3568E-AA48-4ED3-8812-8CE1F1B8E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83096"/>
            <a:ext cx="38404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 spc="80">
                <a:solidFill>
                  <a:srgbClr val="72839A"/>
                </a:solidFill>
                <a:latin typeface="Inter"/>
                <a:ea typeface="Inter"/>
                <a:cs typeface="Inter"/>
              </a:rPr>
              <a:t>ACT I · PRODUCT</a:t>
            </a:r>
            <a:endParaRPr sz="850"/>
          </a:p>
        </p:txBody>
      </p:sp>
      <p:sp>
        <p:nvSpPr>
          <p:cNvPr id="36" name="Text 24">
            <a:extLst xmlns:a="http://schemas.openxmlformats.org/drawingml/2006/main">
              <a:ext uri="{FF2B5EF4-FFF2-40B4-BE49-F238E27FC236}">
                <a16:creationId xmlns:a16="http://schemas.microsoft.com/office/drawing/2014/main" id="{DD91F67B-3090-415B-A14A-347739A7B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6483096"/>
            <a:ext cx="2834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endParaRPr sz="850"/>
          </a:p>
        </p:txBody>
      </p:sp>
      <p:sp>
        <p:nvSpPr>
          <p:cNvPr id="37" name="Text 25">
            <a:extLst xmlns:a="http://schemas.openxmlformats.org/drawingml/2006/main">
              <a:ext uri="{FF2B5EF4-FFF2-40B4-BE49-F238E27FC236}">
                <a16:creationId xmlns:a16="http://schemas.microsoft.com/office/drawing/2014/main" id="{ABD40AEA-2FB8-45CD-8B21-6D7584C81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528" y="6473952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50" b="1">
                <a:solidFill>
                  <a:srgbClr val="72839A"/>
                </a:solidFill>
                <a:latin typeface="Inter"/>
                <a:ea typeface="Inter"/>
                <a:cs typeface="Inter"/>
              </a:rPr>
              <a:t>02</a:t>
            </a:r>
            <a:endParaRPr sz="850"/>
          </a:p>
        </p:txBody>
      </p:sp>
    </p:spTree>
    <p:extLst>
      <p:ext uri="{BB962C8B-B14F-4D97-AF65-F5344CB8AC3E}">
        <p14:creationId xmlns:p14="http://schemas.microsoft.com/office/powerpoint/2010/main" val="115589605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0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9d1d6d9ffe492f">
            <a:extLst>
              <a:ext uri="{96DAC541-7B7A-43D3-8B79-37D633B846F1}">
                <asvg:svgBlip xmlns:asvg="http://schemas.microsoft.com/office/drawing/2016/SVG/main" r:embed="R621514b1f7f24f3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F46E8B83-87C8-41BD-B903-5C579FE19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110185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 spc="160">
                <a:solidFill>
                  <a:srgbClr val="35D4E7"/>
                </a:solidFill>
                <a:latin typeface="Inter"/>
                <a:ea typeface="Inter"/>
                <a:cs typeface="Inter"/>
              </a:rPr>
              <a:t>MAKE IT WORK</a:t>
            </a:r>
            <a:endParaRPr sz="95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2D419FD5-7F07-4DB9-B48A-7AA1FCFA1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0080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6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A practical MCP implementation</a:t>
            </a:r>
            <a:endParaRPr sz="2650"/>
          </a:p>
        </p:txBody>
      </p:sp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086CA592-D6D3-40F6-99AC-C87E9E38E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389888"/>
            <a:ext cx="1600200" cy="969264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hape 4">
            <a:extLst xmlns:a="http://schemas.openxmlformats.org/drawingml/2006/main">
              <a:ext uri="{FF2B5EF4-FFF2-40B4-BE49-F238E27FC236}">
                <a16:creationId xmlns:a16="http://schemas.microsoft.com/office/drawing/2014/main" id="{638AA015-8F3D-451A-A4EB-2909FDCF3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536192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D4E7">
              <a:alpha val="18000"/>
            </a:srgbClr>
          </a:solidFill>
          <a:ln xmlns:a="http://schemas.openxmlformats.org/drawingml/2006/main" w="12700">
            <a:solidFill>
              <a:srgbClr val="35D4E7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9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3bf9f7015a40a2">
            <a:extLst>
              <a:ext uri="{96DAC541-7B7A-43D3-8B79-37D633B846F1}">
                <asvg:svgBlip xmlns:asvg="http://schemas.microsoft.com/office/drawing/2016/SVG/main" r:embed="R430df412e3d94a48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1520" y="1647749"/>
            <a:ext cx="201168" cy="160934"/>
          </a:xfrm>
          <a:prstGeom xmlns:a="http://schemas.openxmlformats.org/drawingml/2006/main" prst="rect">
            <a:avLst/>
          </a:prstGeom>
        </p:spPr>
      </p:pic>
      <p:sp>
        <p:nvSpPr>
          <p:cNvPr id="9" name="Text 5">
            <a:extLst xmlns:a="http://schemas.openxmlformats.org/drawingml/2006/main">
              <a:ext uri="{FF2B5EF4-FFF2-40B4-BE49-F238E27FC236}">
                <a16:creationId xmlns:a16="http://schemas.microsoft.com/office/drawing/2014/main" id="{5FC1406B-B08E-4613-9DC8-2F5E8680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1554480"/>
            <a:ext cx="841248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Host app</a:t>
            </a:r>
            <a:endParaRPr sz="1200"/>
          </a:p>
        </p:txBody>
      </p:sp>
      <p:sp>
        <p:nvSpPr>
          <p:cNvPr id="10" name="Text 6">
            <a:extLst xmlns:a="http://schemas.openxmlformats.org/drawingml/2006/main">
              <a:ext uri="{FF2B5EF4-FFF2-40B4-BE49-F238E27FC236}">
                <a16:creationId xmlns:a16="http://schemas.microsoft.com/office/drawing/2014/main" id="{8FDCFF02-F004-4B1B-83A2-68D64C894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4712" y="1837944"/>
            <a:ext cx="841248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>
                <a:solidFill>
                  <a:srgbClr val="A7B5C8"/>
                </a:solidFill>
                <a:latin typeface="Inter"/>
                <a:ea typeface="Inter"/>
                <a:cs typeface="Inter"/>
              </a:rPr>
              <a:t>ChatGPT / Copilot</a:t>
            </a:r>
            <a:endParaRPr sz="880"/>
          </a:p>
        </p:txBody>
      </p:sp>
      <p:sp>
        <p:nvSpPr>
          <p:cNvPr id="11" name="Shape 7">
            <a:extLst xmlns:a="http://schemas.openxmlformats.org/drawingml/2006/main">
              <a:ext uri="{FF2B5EF4-FFF2-40B4-BE49-F238E27FC236}">
                <a16:creationId xmlns:a16="http://schemas.microsoft.com/office/drawing/2014/main" id="{4C5493C3-BE12-45A7-9DD2-F8BF77BDE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5728" y="1389888"/>
            <a:ext cx="1691640" cy="969264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5B7C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hape 8">
            <a:extLst xmlns:a="http://schemas.openxmlformats.org/drawingml/2006/main">
              <a:ext uri="{FF2B5EF4-FFF2-40B4-BE49-F238E27FC236}">
                <a16:creationId xmlns:a16="http://schemas.microsoft.com/office/drawing/2014/main" id="{F1E90ADE-7986-441B-A109-3A34F7DF8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2888" y="1536192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B7CFF">
              <a:alpha val="18000"/>
            </a:srgbClr>
          </a:solidFill>
          <a:ln xmlns:a="http://schemas.openxmlformats.org/drawingml/2006/main" w="12700">
            <a:solidFill>
              <a:srgbClr val="5B7C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01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b2765d5b564cfd">
            <a:extLst>
              <a:ext uri="{96DAC541-7B7A-43D3-8B79-37D633B846F1}">
                <asvg:svgBlip xmlns:asvg="http://schemas.microsoft.com/office/drawing/2016/SVG/main" r:embed="R54e705ae1ae04526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624328" y="1647749"/>
            <a:ext cx="201168" cy="160934"/>
          </a:xfrm>
          <a:prstGeom xmlns:a="http://schemas.openxmlformats.org/drawingml/2006/main" prst="rect">
            <a:avLst/>
          </a:prstGeom>
        </p:spPr>
      </p:pic>
      <p:sp>
        <p:nvSpPr>
          <p:cNvPr id="14" name="Text 9">
            <a:extLst xmlns:a="http://schemas.openxmlformats.org/drawingml/2006/main">
              <a:ext uri="{FF2B5EF4-FFF2-40B4-BE49-F238E27FC236}">
                <a16:creationId xmlns:a16="http://schemas.microsoft.com/office/drawing/2014/main" id="{D45EC831-D186-4972-B34A-C5049C590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1554480"/>
            <a:ext cx="932688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MCP client</a:t>
            </a:r>
            <a:endParaRPr sz="1200"/>
          </a:p>
        </p:txBody>
      </p:sp>
      <p:sp>
        <p:nvSpPr>
          <p:cNvPr id="15" name="Text 10">
            <a:extLst xmlns:a="http://schemas.openxmlformats.org/drawingml/2006/main">
              <a:ext uri="{FF2B5EF4-FFF2-40B4-BE49-F238E27FC236}">
                <a16:creationId xmlns:a16="http://schemas.microsoft.com/office/drawing/2014/main" id="{7239F81E-7BE0-4878-BEF1-AC93EE9B9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1837944"/>
            <a:ext cx="932688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80">
                <a:solidFill>
                  <a:srgbClr val="A7B5C8"/>
                </a:solidFill>
                <a:latin typeface="Inter"/>
                <a:ea typeface="Inter"/>
                <a:cs typeface="Inter"/>
              </a:rPr>
              <a:t>Connection to server</a:t>
            </a:r>
            <a:endParaRPr sz="880"/>
          </a:p>
        </p:txBody>
      </p:sp>
      <p:sp>
        <p:nvSpPr>
          <p:cNvPr id="16" name="Shape 11">
            <a:extLst xmlns:a="http://schemas.openxmlformats.org/drawingml/2006/main">
              <a:ext uri="{FF2B5EF4-FFF2-40B4-BE49-F238E27FC236}">
                <a16:creationId xmlns:a16="http://schemas.microsoft.com/office/drawing/2014/main" id="{0B90F2A5-C7F5-4C08-88B6-964ADD897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9976" y="1389888"/>
            <a:ext cx="1874520" cy="969264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A879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7" name="Shape 12">
            <a:extLst xmlns:a="http://schemas.openxmlformats.org/drawingml/2006/main">
              <a:ext uri="{FF2B5EF4-FFF2-40B4-BE49-F238E27FC236}">
                <a16:creationId xmlns:a16="http://schemas.microsoft.com/office/drawing/2014/main" id="{523643D7-FBB6-420E-9FB9-E9AFF9465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7136" y="1536192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79FF">
              <a:alpha val="18000"/>
            </a:srgbClr>
          </a:solidFill>
          <a:ln xmlns:a="http://schemas.openxmlformats.org/drawingml/2006/main" w="12700">
            <a:solidFill>
              <a:srgbClr val="A879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06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d7aeb3d2904398">
            <a:extLst>
              <a:ext uri="{96DAC541-7B7A-43D3-8B79-37D633B846F1}">
                <asvg:svgBlip xmlns:asvg="http://schemas.microsoft.com/office/drawing/2016/SVG/main" r:embed="Rcedcee849ce44c3e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08576" y="1627632"/>
            <a:ext cx="201168" cy="201168"/>
          </a:xfrm>
          <a:prstGeom xmlns:a="http://schemas.openxmlformats.org/drawingml/2006/main" prst="rect">
            <a:avLst/>
          </a:prstGeom>
        </p:spPr>
      </p:pic>
      <p:sp>
        <p:nvSpPr>
          <p:cNvPr id="19" name="Text 13">
            <a:extLst xmlns:a="http://schemas.openxmlformats.org/drawingml/2006/main">
              <a:ext uri="{FF2B5EF4-FFF2-40B4-BE49-F238E27FC236}">
                <a16:creationId xmlns:a16="http://schemas.microsoft.com/office/drawing/2014/main" id="{A24658AD-20F7-4901-B34E-EAA094ED9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1768" y="1554480"/>
            <a:ext cx="1115568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Tool loop</a:t>
            </a:r>
            <a:endParaRPr sz="1200"/>
          </a:p>
        </p:txBody>
      </p:sp>
      <p:sp>
        <p:nvSpPr>
          <p:cNvPr id="20" name="Text 14">
            <a:extLst xmlns:a="http://schemas.openxmlformats.org/drawingml/2006/main">
              <a:ext uri="{FF2B5EF4-FFF2-40B4-BE49-F238E27FC236}">
                <a16:creationId xmlns:a16="http://schemas.microsoft.com/office/drawing/2014/main" id="{00B80172-DF58-46DB-B4BA-5627494E4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1768" y="1837944"/>
            <a:ext cx="1115568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80">
                <a:solidFill>
                  <a:srgbClr val="A7B5C8"/>
                </a:solidFill>
                <a:latin typeface="Inter"/>
                <a:ea typeface="Inter"/>
                <a:cs typeface="Inter"/>
              </a:rPr>
              <a:t>Model chooses</a:t>
            </a:r>
            <a:endParaRPr sz="880"/>
          </a:p>
          <a:p xmlns:a="http://schemas.openxmlformats.org/drawingml/2006/main">
            <a:pPr marL="0" indent="0">
              <a:buNone/>
            </a:pPr>
            <a:r>
              <a:rPr sz="880">
                <a:solidFill>
                  <a:srgbClr val="A7B5C8"/>
                </a:solidFill>
                <a:latin typeface="Inter"/>
                <a:ea typeface="Inter"/>
                <a:cs typeface="Inter"/>
              </a:rPr>
              <a:t>next tool</a:t>
            </a:r>
          </a:p>
        </p:txBody>
      </p:sp>
      <p:sp>
        <p:nvSpPr>
          <p:cNvPr id="21" name="Shape 15">
            <a:extLst xmlns:a="http://schemas.openxmlformats.org/drawingml/2006/main">
              <a:ext uri="{FF2B5EF4-FFF2-40B4-BE49-F238E27FC236}">
                <a16:creationId xmlns:a16="http://schemas.microsoft.com/office/drawing/2014/main" id="{7B1515D3-DEC0-4B02-9F8E-9FE59743A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6248" y="1389888"/>
            <a:ext cx="1783080" cy="969264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3BE0B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Shape 16">
            <a:extLst xmlns:a="http://schemas.openxmlformats.org/drawingml/2006/main">
              <a:ext uri="{FF2B5EF4-FFF2-40B4-BE49-F238E27FC236}">
                <a16:creationId xmlns:a16="http://schemas.microsoft.com/office/drawing/2014/main" id="{F91B2D6F-5427-4B48-85E8-DC899F3AB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3408" y="1536192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BE0B5">
              <a:alpha val="18000"/>
            </a:srgbClr>
          </a:solidFill>
          <a:ln xmlns:a="http://schemas.openxmlformats.org/drawingml/2006/main" w="12700">
            <a:solidFill>
              <a:srgbClr val="3BE0B5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11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8d0aa2ae094ba4">
            <a:extLst>
              <a:ext uri="{96DAC541-7B7A-43D3-8B79-37D633B846F1}">
                <asvg:svgBlip xmlns:asvg="http://schemas.microsoft.com/office/drawing/2016/SVG/main" r:embed="Rc233993cfed74a51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84848" y="1627632"/>
            <a:ext cx="201168" cy="201168"/>
          </a:xfrm>
          <a:prstGeom xmlns:a="http://schemas.openxmlformats.org/drawingml/2006/main" prst="rect">
            <a:avLst/>
          </a:prstGeom>
        </p:spPr>
      </p:pic>
      <p:sp>
        <p:nvSpPr>
          <p:cNvPr id="24" name="Text 17">
            <a:extLst xmlns:a="http://schemas.openxmlformats.org/drawingml/2006/main">
              <a:ext uri="{FF2B5EF4-FFF2-40B4-BE49-F238E27FC236}">
                <a16:creationId xmlns:a16="http://schemas.microsoft.com/office/drawing/2014/main" id="{1F48DE19-E965-437A-9738-9D7D62FC7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8040" y="1554480"/>
            <a:ext cx="1024128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98303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MCP service</a:t>
            </a:r>
            <a:endParaRPr sz="1200"/>
          </a:p>
        </p:txBody>
      </p:sp>
      <p:sp>
        <p:nvSpPr>
          <p:cNvPr id="25" name="Text 18">
            <a:extLst xmlns:a="http://schemas.openxmlformats.org/drawingml/2006/main">
              <a:ext uri="{FF2B5EF4-FFF2-40B4-BE49-F238E27FC236}">
                <a16:creationId xmlns:a16="http://schemas.microsoft.com/office/drawing/2014/main" id="{301393DF-F43B-46D0-9791-673CE4EA2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8040" y="1837944"/>
            <a:ext cx="1024128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80">
                <a:solidFill>
                  <a:srgbClr val="A7B5C8"/>
                </a:solidFill>
                <a:latin typeface="Inter"/>
                <a:ea typeface="Inter"/>
                <a:cs typeface="Inter"/>
              </a:rPr>
              <a:t>25 narrow tools</a:t>
            </a:r>
            <a:endParaRPr sz="880"/>
          </a:p>
        </p:txBody>
      </p:sp>
      <p:sp>
        <p:nvSpPr>
          <p:cNvPr id="26" name="Shape 19">
            <a:extLst xmlns:a="http://schemas.openxmlformats.org/drawingml/2006/main">
              <a:ext uri="{FF2B5EF4-FFF2-40B4-BE49-F238E27FC236}">
                <a16:creationId xmlns:a16="http://schemas.microsoft.com/office/drawing/2014/main" id="{73E9A047-D24C-47AF-B68C-FB30683B7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1936" y="1389888"/>
            <a:ext cx="1773936" cy="969264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F7B95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Shape 20">
            <a:extLst xmlns:a="http://schemas.openxmlformats.org/drawingml/2006/main">
              <a:ext uri="{FF2B5EF4-FFF2-40B4-BE49-F238E27FC236}">
                <a16:creationId xmlns:a16="http://schemas.microsoft.com/office/drawing/2014/main" id="{2683301F-3B45-4779-A6C3-8950994C4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9096" y="1536192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B955">
              <a:alpha val="18000"/>
            </a:srgbClr>
          </a:solidFill>
          <a:ln xmlns:a="http://schemas.openxmlformats.org/drawingml/2006/main" w="12700">
            <a:solidFill>
              <a:srgbClr val="F7B955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16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7922d4c5404a50">
            <a:extLst>
              <a:ext uri="{96DAC541-7B7A-43D3-8B79-37D633B846F1}">
                <asvg:svgBlip xmlns:asvg="http://schemas.microsoft.com/office/drawing/2016/SVG/main" r:embed="R2925bc0dfcb048b9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860536" y="1627632"/>
            <a:ext cx="201168" cy="201168"/>
          </a:xfrm>
          <a:prstGeom xmlns:a="http://schemas.openxmlformats.org/drawingml/2006/main" prst="rect">
            <a:avLst/>
          </a:prstGeom>
        </p:spPr>
      </p:pic>
      <p:sp>
        <p:nvSpPr>
          <p:cNvPr id="29" name="Text 21">
            <a:extLst xmlns:a="http://schemas.openxmlformats.org/drawingml/2006/main">
              <a:ext uri="{FF2B5EF4-FFF2-40B4-BE49-F238E27FC236}">
                <a16:creationId xmlns:a16="http://schemas.microsoft.com/office/drawing/2014/main" id="{FAFFFBD2-06B3-434C-B367-4F85912A4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728" y="1554480"/>
            <a:ext cx="1014984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SQL policy</a:t>
            </a:r>
            <a:endParaRPr sz="1200"/>
          </a:p>
        </p:txBody>
      </p:sp>
      <p:sp>
        <p:nvSpPr>
          <p:cNvPr id="30" name="Text 22">
            <a:extLst xmlns:a="http://schemas.openxmlformats.org/drawingml/2006/main">
              <a:ext uri="{FF2B5EF4-FFF2-40B4-BE49-F238E27FC236}">
                <a16:creationId xmlns:a16="http://schemas.microsoft.com/office/drawing/2014/main" id="{5F559E3C-26FB-4AE0-9DAF-05E1673CF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728" y="1837944"/>
            <a:ext cx="1014984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80">
                <a:solidFill>
                  <a:srgbClr val="A7B5C8"/>
                </a:solidFill>
                <a:latin typeface="Inter"/>
                <a:ea typeface="Inter"/>
                <a:cs typeface="Inter"/>
              </a:rPr>
              <a:t>Parse + authorise</a:t>
            </a:r>
            <a:endParaRPr sz="880"/>
          </a:p>
        </p:txBody>
      </p:sp>
      <p:sp>
        <p:nvSpPr>
          <p:cNvPr id="31" name="Shape 23">
            <a:extLst xmlns:a="http://schemas.openxmlformats.org/drawingml/2006/main">
              <a:ext uri="{FF2B5EF4-FFF2-40B4-BE49-F238E27FC236}">
                <a16:creationId xmlns:a16="http://schemas.microsoft.com/office/drawing/2014/main" id="{74B2AAF3-6B3C-4839-ACB7-B6869884E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8480" y="1389888"/>
            <a:ext cx="987552" cy="969264"/>
          </a:xfrm>
          <a:prstGeom xmlns:a="http://schemas.openxmlformats.org/drawingml/2006/main" prst="roundRect">
            <a:avLst>
              <a:gd name="adj" fmla="val 7547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63E69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Shape 24">
            <a:extLst xmlns:a="http://schemas.openxmlformats.org/drawingml/2006/main">
              <a:ext uri="{FF2B5EF4-FFF2-40B4-BE49-F238E27FC236}">
                <a16:creationId xmlns:a16="http://schemas.microsoft.com/office/drawing/2014/main" id="{F178C43E-DEA9-4083-A960-164834F52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71632" y="1536192"/>
            <a:ext cx="347472" cy="34747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3E69C">
              <a:alpha val="18000"/>
            </a:srgbClr>
          </a:solidFill>
          <a:ln xmlns:a="http://schemas.openxmlformats.org/drawingml/2006/main" w="12700">
            <a:solidFill>
              <a:srgbClr val="63E69C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21" name="Imag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3d9d3be97547e7">
            <a:extLst>
              <a:ext uri="{96DAC541-7B7A-43D3-8B79-37D633B846F1}">
                <asvg:svgBlip xmlns:asvg="http://schemas.microsoft.com/office/drawing/2016/SVG/main" r:embed="R06c7fe855d3d4e6c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865358" y="1618488"/>
            <a:ext cx="160020" cy="182880"/>
          </a:xfrm>
          <a:prstGeom xmlns:a="http://schemas.openxmlformats.org/drawingml/2006/main" prst="rect">
            <a:avLst/>
          </a:prstGeom>
        </p:spPr>
      </p:pic>
      <p:sp>
        <p:nvSpPr>
          <p:cNvPr id="34" name="Text 25">
            <a:extLst xmlns:a="http://schemas.openxmlformats.org/drawingml/2006/main">
              <a:ext uri="{FF2B5EF4-FFF2-40B4-BE49-F238E27FC236}">
                <a16:creationId xmlns:a16="http://schemas.microsoft.com/office/drawing/2014/main" id="{8913FA0D-A246-46E2-BEE4-7C9B9C2BF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0" y="1554480"/>
            <a:ext cx="4572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2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Data</a:t>
            </a:r>
            <a:endParaRPr sz="1020"/>
          </a:p>
        </p:txBody>
      </p:sp>
      <p:sp>
        <p:nvSpPr>
          <p:cNvPr id="35" name="Shape 26">
            <a:extLst xmlns:a="http://schemas.openxmlformats.org/drawingml/2006/main">
              <a:ext uri="{FF2B5EF4-FFF2-40B4-BE49-F238E27FC236}">
                <a16:creationId xmlns:a16="http://schemas.microsoft.com/office/drawing/2014/main" id="{650D0BDF-FB74-44CE-91DC-4EE9A607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3120" y="1874520"/>
            <a:ext cx="29260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6" name="Shape 27">
            <a:extLst xmlns:a="http://schemas.openxmlformats.org/drawingml/2006/main">
              <a:ext uri="{FF2B5EF4-FFF2-40B4-BE49-F238E27FC236}">
                <a16:creationId xmlns:a16="http://schemas.microsoft.com/office/drawing/2014/main" id="{D499D7F2-5D96-40B8-9607-A9BD98FA6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87368" y="1874520"/>
            <a:ext cx="29260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7" name="Shape 28">
            <a:extLst xmlns:a="http://schemas.openxmlformats.org/drawingml/2006/main">
              <a:ext uri="{FF2B5EF4-FFF2-40B4-BE49-F238E27FC236}">
                <a16:creationId xmlns:a16="http://schemas.microsoft.com/office/drawing/2014/main" id="{54B0E59C-E095-4318-93B5-2CCEA8944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4496" y="1874520"/>
            <a:ext cx="30175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8" name="Shape 29">
            <a:extLst xmlns:a="http://schemas.openxmlformats.org/drawingml/2006/main">
              <a:ext uri="{FF2B5EF4-FFF2-40B4-BE49-F238E27FC236}">
                <a16:creationId xmlns:a16="http://schemas.microsoft.com/office/drawing/2014/main" id="{AC4D682A-3C64-406F-991C-D7733DFC3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9328" y="1874520"/>
            <a:ext cx="29260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9" name="Shape 30">
            <a:extLst xmlns:a="http://schemas.openxmlformats.org/drawingml/2006/main">
              <a:ext uri="{FF2B5EF4-FFF2-40B4-BE49-F238E27FC236}">
                <a16:creationId xmlns:a16="http://schemas.microsoft.com/office/drawing/2014/main" id="{FB1AE81D-0CA3-4F5C-90D0-AA4411B7A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05872" y="1874520"/>
            <a:ext cx="29260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0" name="Shape 31">
            <a:extLst xmlns:a="http://schemas.openxmlformats.org/drawingml/2006/main">
              <a:ext uri="{FF2B5EF4-FFF2-40B4-BE49-F238E27FC236}">
                <a16:creationId xmlns:a16="http://schemas.microsoft.com/office/drawing/2014/main" id="{B411408D-0949-434F-8862-0900E6955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743200"/>
            <a:ext cx="3584448" cy="676656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5B7C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29" name="Imag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ed0f7a03f74a9f">
            <a:extLst>
              <a:ext uri="{96DAC541-7B7A-43D3-8B79-37D633B846F1}">
                <asvg:svgBlip xmlns:asvg="http://schemas.microsoft.com/office/drawing/2016/SVG/main" r:embed="Re9925d8957e6464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3232" y="2916936"/>
            <a:ext cx="237744" cy="237744"/>
          </a:xfrm>
          <a:prstGeom xmlns:a="http://schemas.openxmlformats.org/drawingml/2006/main" prst="rect">
            <a:avLst/>
          </a:prstGeom>
        </p:spPr>
      </p:pic>
      <p:sp>
        <p:nvSpPr>
          <p:cNvPr id="42" name="Text 32">
            <a:extLst xmlns:a="http://schemas.openxmlformats.org/drawingml/2006/main">
              <a:ext uri="{FF2B5EF4-FFF2-40B4-BE49-F238E27FC236}">
                <a16:creationId xmlns:a16="http://schemas.microsoft.com/office/drawing/2014/main" id="{BC36EB6C-886A-45CC-8F68-DC084557D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272" y="2871216"/>
            <a:ext cx="1042416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Identity context</a:t>
            </a:r>
            <a:endParaRPr sz="1250"/>
          </a:p>
        </p:txBody>
      </p:sp>
      <p:sp>
        <p:nvSpPr>
          <p:cNvPr id="43" name="Text 33">
            <a:extLst xmlns:a="http://schemas.openxmlformats.org/drawingml/2006/main">
              <a:ext uri="{FF2B5EF4-FFF2-40B4-BE49-F238E27FC236}">
                <a16:creationId xmlns:a16="http://schemas.microsoft.com/office/drawing/2014/main" id="{BA09146D-D89B-4573-A40E-6995C5AD3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2871216"/>
            <a:ext cx="1773936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940">
                <a:solidFill>
                  <a:srgbClr val="A7B5C8"/>
                </a:solidFill>
                <a:latin typeface="Inter"/>
                <a:ea typeface="Inter"/>
                <a:cs typeface="Inter"/>
              </a:rPr>
              <a:t>User identity on every call</a:t>
            </a:r>
            <a:endParaRPr sz="940"/>
          </a:p>
        </p:txBody>
      </p:sp>
      <p:sp>
        <p:nvSpPr>
          <p:cNvPr id="44" name="Shape 34">
            <a:extLst xmlns:a="http://schemas.openxmlformats.org/drawingml/2006/main">
              <a:ext uri="{FF2B5EF4-FFF2-40B4-BE49-F238E27FC236}">
                <a16:creationId xmlns:a16="http://schemas.microsoft.com/office/drawing/2014/main" id="{43EF1EDF-E103-41A1-97B2-A9AE7D8A5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2576" y="2743200"/>
            <a:ext cx="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5B7CFF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5" name="Shape 35">
            <a:extLst xmlns:a="http://schemas.openxmlformats.org/drawingml/2006/main">
              <a:ext uri="{FF2B5EF4-FFF2-40B4-BE49-F238E27FC236}">
                <a16:creationId xmlns:a16="http://schemas.microsoft.com/office/drawing/2014/main" id="{E4E2BF34-7045-441C-A215-AC935668D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79976" y="2743200"/>
            <a:ext cx="3959352" cy="676656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A879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34" name="Imag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21c50a69114798">
            <a:extLst>
              <a:ext uri="{96DAC541-7B7A-43D3-8B79-37D633B846F1}">
                <asvg:svgBlip xmlns:asvg="http://schemas.microsoft.com/office/drawing/2016/SVG/main" r:embed="R631b744c27274051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590288" y="2916936"/>
            <a:ext cx="237744" cy="237744"/>
          </a:xfrm>
          <a:prstGeom xmlns:a="http://schemas.openxmlformats.org/drawingml/2006/main" prst="rect">
            <a:avLst/>
          </a:prstGeom>
        </p:spPr>
      </p:pic>
      <p:sp>
        <p:nvSpPr>
          <p:cNvPr id="47" name="Text 36">
            <a:extLst xmlns:a="http://schemas.openxmlformats.org/drawingml/2006/main">
              <a:ext uri="{FF2B5EF4-FFF2-40B4-BE49-F238E27FC236}">
                <a16:creationId xmlns:a16="http://schemas.microsoft.com/office/drawing/2014/main" id="{7AE346DD-D721-4189-AEB9-90CF373AA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9472" y="2871216"/>
            <a:ext cx="1682496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Cached metadata</a:t>
            </a:r>
            <a:endParaRPr sz="1250"/>
          </a:p>
        </p:txBody>
      </p:sp>
      <p:sp>
        <p:nvSpPr>
          <p:cNvPr id="48" name="Text 37">
            <a:extLst xmlns:a="http://schemas.openxmlformats.org/drawingml/2006/main">
              <a:ext uri="{FF2B5EF4-FFF2-40B4-BE49-F238E27FC236}">
                <a16:creationId xmlns:a16="http://schemas.microsoft.com/office/drawing/2014/main" id="{E5FFD709-9BF5-4F32-B72D-52F03B768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7960" y="2871216"/>
            <a:ext cx="153619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1000">
                <a:solidFill>
                  <a:srgbClr val="A7B5C8"/>
                </a:solidFill>
                <a:latin typeface="Inter"/>
                <a:ea typeface="Inter"/>
                <a:cs typeface="Inter"/>
              </a:rPr>
              <a:t>Catalogue + schemas</a:t>
            </a:r>
            <a:endParaRPr sz="940"/>
          </a:p>
        </p:txBody>
      </p:sp>
      <p:sp>
        <p:nvSpPr>
          <p:cNvPr id="49" name="Shape 38">
            <a:extLst xmlns:a="http://schemas.openxmlformats.org/drawingml/2006/main">
              <a:ext uri="{FF2B5EF4-FFF2-40B4-BE49-F238E27FC236}">
                <a16:creationId xmlns:a16="http://schemas.microsoft.com/office/drawing/2014/main" id="{1FC2137C-3F4E-445C-80B2-A24537C02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4496" y="2743200"/>
            <a:ext cx="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A879FF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0" name="Text 39">
            <a:extLst xmlns:a="http://schemas.openxmlformats.org/drawingml/2006/main">
              <a:ext uri="{FF2B5EF4-FFF2-40B4-BE49-F238E27FC236}">
                <a16:creationId xmlns:a16="http://schemas.microsoft.com/office/drawing/2014/main" id="{F35B18B4-A7C4-497D-B532-7642E257F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3803904"/>
            <a:ext cx="18288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20">
                <a:solidFill>
                  <a:srgbClr val="72839A"/>
                </a:solidFill>
                <a:latin typeface="Inter"/>
                <a:ea typeface="Inter"/>
                <a:cs typeface="Inter"/>
              </a:rPr>
              <a:t>OUTPUT ADAPTERS</a:t>
            </a:r>
            <a:endParaRPr sz="900"/>
          </a:p>
        </p:txBody>
      </p:sp>
      <p:sp>
        <p:nvSpPr>
          <p:cNvPr id="51" name="Shape 40">
            <a:extLst xmlns:a="http://schemas.openxmlformats.org/drawingml/2006/main">
              <a:ext uri="{FF2B5EF4-FFF2-40B4-BE49-F238E27FC236}">
                <a16:creationId xmlns:a16="http://schemas.microsoft.com/office/drawing/2014/main" id="{B9673729-E0EB-4C89-B14E-72242045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4096512"/>
            <a:ext cx="841248" cy="859536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40" name="Imag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7d9f60efef4ba4">
            <a:extLst>
              <a:ext uri="{96DAC541-7B7A-43D3-8B79-37D633B846F1}">
                <asvg:svgBlip xmlns:asvg="http://schemas.microsoft.com/office/drawing/2016/SVG/main" r:embed="R8ad2e7d218f04af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30568" y="4251960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53" name="Text 41">
            <a:extLst xmlns:a="http://schemas.openxmlformats.org/drawingml/2006/main">
              <a:ext uri="{FF2B5EF4-FFF2-40B4-BE49-F238E27FC236}">
                <a16:creationId xmlns:a16="http://schemas.microsoft.com/office/drawing/2014/main" id="{3B9EE602-A3E4-4668-83F9-A467D1B80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544" y="4599432"/>
            <a:ext cx="694944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Table</a:t>
            </a:r>
            <a:endParaRPr sz="850"/>
          </a:p>
        </p:txBody>
      </p:sp>
      <p:sp>
        <p:nvSpPr>
          <p:cNvPr id="54" name="Shape 42">
            <a:extLst xmlns:a="http://schemas.openxmlformats.org/drawingml/2006/main">
              <a:ext uri="{FF2B5EF4-FFF2-40B4-BE49-F238E27FC236}">
                <a16:creationId xmlns:a16="http://schemas.microsoft.com/office/drawing/2014/main" id="{B3D37E52-9861-44B0-8377-BFB799269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6096" y="4096512"/>
            <a:ext cx="841248" cy="859536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43" name="Imag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68b42661f643df">
            <a:extLst>
              <a:ext uri="{96DAC541-7B7A-43D3-8B79-37D633B846F1}">
                <asvg:svgBlip xmlns:asvg="http://schemas.microsoft.com/office/drawing/2016/SVG/main" r:embed="Rded267d9fc4b4ff8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91272" y="4251960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56" name="Text 43">
            <a:extLst xmlns:a="http://schemas.openxmlformats.org/drawingml/2006/main">
              <a:ext uri="{FF2B5EF4-FFF2-40B4-BE49-F238E27FC236}">
                <a16:creationId xmlns:a16="http://schemas.microsoft.com/office/drawing/2014/main" id="{5D644452-5F20-4396-8706-7621B80F0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9248" y="4599432"/>
            <a:ext cx="694944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CSV</a:t>
            </a:r>
            <a:endParaRPr sz="850"/>
          </a:p>
        </p:txBody>
      </p:sp>
      <p:sp>
        <p:nvSpPr>
          <p:cNvPr id="57" name="Shape 44">
            <a:extLst xmlns:a="http://schemas.openxmlformats.org/drawingml/2006/main">
              <a:ext uri="{FF2B5EF4-FFF2-40B4-BE49-F238E27FC236}">
                <a16:creationId xmlns:a16="http://schemas.microsoft.com/office/drawing/2014/main" id="{0F3307D7-7CC2-47E8-9270-848EDDA26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4096512"/>
            <a:ext cx="841248" cy="859536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46" name="Imag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5078bfef9145d5">
            <a:extLst>
              <a:ext uri="{96DAC541-7B7A-43D3-8B79-37D633B846F1}">
                <asvg:svgBlip xmlns:asvg="http://schemas.microsoft.com/office/drawing/2016/SVG/main" r:embed="R4c590be13bcc429f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90838" y="4251960"/>
            <a:ext cx="233172" cy="310896"/>
          </a:xfrm>
          <a:prstGeom xmlns:a="http://schemas.openxmlformats.org/drawingml/2006/main" prst="rect">
            <a:avLst/>
          </a:prstGeom>
        </p:spPr>
      </p:pic>
      <p:sp>
        <p:nvSpPr>
          <p:cNvPr id="59" name="Text 45">
            <a:extLst xmlns:a="http://schemas.openxmlformats.org/drawingml/2006/main">
              <a:ext uri="{FF2B5EF4-FFF2-40B4-BE49-F238E27FC236}">
                <a16:creationId xmlns:a16="http://schemas.microsoft.com/office/drawing/2014/main" id="{ACD471E6-ED84-4A22-8051-8FE9EE967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59952" y="4599432"/>
            <a:ext cx="694944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Excel</a:t>
            </a:r>
            <a:endParaRPr sz="850"/>
          </a:p>
        </p:txBody>
      </p:sp>
      <p:sp>
        <p:nvSpPr>
          <p:cNvPr id="60" name="Shape 46">
            <a:extLst xmlns:a="http://schemas.openxmlformats.org/drawingml/2006/main">
              <a:ext uri="{FF2B5EF4-FFF2-40B4-BE49-F238E27FC236}">
                <a16:creationId xmlns:a16="http://schemas.microsoft.com/office/drawing/2014/main" id="{D796693E-3674-4F56-B407-9C03696DB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7504" y="4096512"/>
            <a:ext cx="841248" cy="859536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49" name="Imag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0ca487c6554e7f">
            <a:extLst>
              <a:ext uri="{96DAC541-7B7A-43D3-8B79-37D633B846F1}">
                <asvg:svgBlip xmlns:asvg="http://schemas.microsoft.com/office/drawing/2016/SVG/main" r:embed="Rdb1c5b458b544662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12680" y="4251960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62" name="Text 47">
            <a:extLst xmlns:a="http://schemas.openxmlformats.org/drawingml/2006/main">
              <a:ext uri="{FF2B5EF4-FFF2-40B4-BE49-F238E27FC236}">
                <a16:creationId xmlns:a16="http://schemas.microsoft.com/office/drawing/2014/main" id="{38423C1D-FE7C-4728-938F-E8B5B67B6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20656" y="4599432"/>
            <a:ext cx="694944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Chart</a:t>
            </a:r>
            <a:endParaRPr sz="850"/>
          </a:p>
        </p:txBody>
      </p:sp>
      <p:sp>
        <p:nvSpPr>
          <p:cNvPr id="63" name="Shape 48">
            <a:extLst xmlns:a="http://schemas.openxmlformats.org/drawingml/2006/main">
              <a:ext uri="{FF2B5EF4-FFF2-40B4-BE49-F238E27FC236}">
                <a16:creationId xmlns:a16="http://schemas.microsoft.com/office/drawing/2014/main" id="{49F76173-46F3-4527-9C59-42B9B057E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8208" y="4096512"/>
            <a:ext cx="841248" cy="859536"/>
          </a:xfrm>
          <a:prstGeom xmlns:a="http://schemas.openxmlformats.org/drawingml/2006/main" prst="roundRect">
            <a:avLst>
              <a:gd name="adj" fmla="val 8696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52" name="Image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fd7bf7d5e94854">
            <a:extLst>
              <a:ext uri="{96DAC541-7B7A-43D3-8B79-37D633B846F1}">
                <asvg:svgBlip xmlns:asvg="http://schemas.microsoft.com/office/drawing/2016/SVG/main" r:embed="R44ecc9a6b9334ee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073384" y="4251960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65" name="Text 49">
            <a:extLst xmlns:a="http://schemas.openxmlformats.org/drawingml/2006/main">
              <a:ext uri="{FF2B5EF4-FFF2-40B4-BE49-F238E27FC236}">
                <a16:creationId xmlns:a16="http://schemas.microsoft.com/office/drawing/2014/main" id="{49B1FBF8-8B71-4035-85A5-26F799F39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81360" y="4599432"/>
            <a:ext cx="694944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Map</a:t>
            </a:r>
            <a:endParaRPr sz="850"/>
          </a:p>
        </p:txBody>
      </p:sp>
      <p:sp>
        <p:nvSpPr>
          <p:cNvPr id="66" name="Shape 50">
            <a:extLst xmlns:a="http://schemas.openxmlformats.org/drawingml/2006/main">
              <a:ext uri="{FF2B5EF4-FFF2-40B4-BE49-F238E27FC236}">
                <a16:creationId xmlns:a16="http://schemas.microsoft.com/office/drawing/2014/main" id="{ECDB4237-98BB-4077-9B62-F9D5C7C7D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785616"/>
            <a:ext cx="5440680" cy="1508760"/>
          </a:xfrm>
          <a:prstGeom xmlns:a="http://schemas.openxmlformats.org/drawingml/2006/main" prst="roundRect">
            <a:avLst>
              <a:gd name="adj" fmla="val 4848"/>
            </a:avLst>
          </a:prstGeom>
          <a:solidFill xmlns:a="http://schemas.openxmlformats.org/drawingml/2006/main">
            <a:srgbClr val="0A1729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7" name="Text 51">
            <a:extLst xmlns:a="http://schemas.openxmlformats.org/drawingml/2006/main">
              <a:ext uri="{FF2B5EF4-FFF2-40B4-BE49-F238E27FC236}">
                <a16:creationId xmlns:a16="http://schemas.microsoft.com/office/drawing/2014/main" id="{BC0B7780-E07F-4CBA-91CF-E91DB767A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4078224"/>
            <a:ext cx="20116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20">
                <a:solidFill>
                  <a:srgbClr val="35D4E7"/>
                </a:solidFill>
                <a:latin typeface="Inter"/>
                <a:ea typeface="Inter"/>
                <a:cs typeface="Inter"/>
              </a:rPr>
              <a:t>THE DESIGN PRINCIPLE</a:t>
            </a:r>
            <a:endParaRPr sz="900"/>
          </a:p>
        </p:txBody>
      </p:sp>
      <p:sp>
        <p:nvSpPr>
          <p:cNvPr id="68" name="Text 52">
            <a:extLst xmlns:a="http://schemas.openxmlformats.org/drawingml/2006/main">
              <a:ext uri="{FF2B5EF4-FFF2-40B4-BE49-F238E27FC236}">
                <a16:creationId xmlns:a16="http://schemas.microsoft.com/office/drawing/2014/main" id="{779F9341-E2B6-4866-9206-B4AE1C625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4407408"/>
            <a:ext cx="4791456" cy="3931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A deterministic spine around a probabilistic model.</a:t>
            </a:r>
            <a:endParaRPr sz="2050"/>
          </a:p>
        </p:txBody>
      </p:sp>
      <p:sp>
        <p:nvSpPr>
          <p:cNvPr id="69" name="Text 53">
            <a:extLst xmlns:a="http://schemas.openxmlformats.org/drawingml/2006/main">
              <a:ext uri="{FF2B5EF4-FFF2-40B4-BE49-F238E27FC236}">
                <a16:creationId xmlns:a16="http://schemas.microsoft.com/office/drawing/2014/main" id="{9D4B8379-932F-4A3C-B35E-FBE4EC12A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4901184"/>
            <a:ext cx="466344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>
                <a:solidFill>
                  <a:srgbClr val="A7B5C8"/>
                </a:solidFill>
                <a:latin typeface="Inter"/>
                <a:ea typeface="Inter"/>
                <a:cs typeface="Inter"/>
              </a:rPr>
              <a:t>The model interprets language. Code constrains execution.</a:t>
            </a:r>
            <a:endParaRPr sz="1150"/>
          </a:p>
        </p:txBody>
      </p:sp>
      <p:sp>
        <p:nvSpPr>
          <p:cNvPr id="70" name="Shape 54">
            <a:extLst xmlns:a="http://schemas.openxmlformats.org/drawingml/2006/main">
              <a:ext uri="{FF2B5EF4-FFF2-40B4-BE49-F238E27FC236}">
                <a16:creationId xmlns:a16="http://schemas.microsoft.com/office/drawing/2014/main" id="{A48B9D63-EF54-4144-8E30-C46C7F017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5303520"/>
            <a:ext cx="5084064" cy="402336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35D4E7">
              <a:alpha val="14000"/>
            </a:srgbClr>
          </a:solidFill>
          <a:ln xmlns:a="http://schemas.openxmlformats.org/drawingml/2006/main" w="12700">
            <a:solidFill>
              <a:srgbClr val="35D4E7">
                <a:alpha val="3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1" name="Text 55">
            <a:extLst xmlns:a="http://schemas.openxmlformats.org/drawingml/2006/main">
              <a:ext uri="{FF2B5EF4-FFF2-40B4-BE49-F238E27FC236}">
                <a16:creationId xmlns:a16="http://schemas.microsoft.com/office/drawing/2014/main" id="{48B2C870-180A-492D-9819-D4AF50F8B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8544" y="5312664"/>
            <a:ext cx="493776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20" b="1">
                <a:solidFill>
                  <a:srgbClr val="35D4E7"/>
                </a:solidFill>
                <a:latin typeface="Inter"/>
                <a:ea typeface="Inter"/>
                <a:cs typeface="Inter"/>
              </a:rPr>
              <a:t>STARTUP QUESTION: HOW DO WE CONTROL WHAT THE MODEL DOES?</a:t>
            </a:r>
            <a:endParaRPr sz="1020"/>
          </a:p>
        </p:txBody>
      </p:sp>
      <p:sp>
        <p:nvSpPr>
          <p:cNvPr id="72" name="Shape 56">
            <a:extLst xmlns:a="http://schemas.openxmlformats.org/drawingml/2006/main">
              <a:ext uri="{FF2B5EF4-FFF2-40B4-BE49-F238E27FC236}">
                <a16:creationId xmlns:a16="http://schemas.microsoft.com/office/drawing/2014/main" id="{1FBF2530-AC69-48EB-98CE-3770EAD13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28232"/>
            <a:ext cx="1104595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3" name="Text 57">
            <a:extLst xmlns:a="http://schemas.openxmlformats.org/drawingml/2006/main">
              <a:ext uri="{FF2B5EF4-FFF2-40B4-BE49-F238E27FC236}">
                <a16:creationId xmlns:a16="http://schemas.microsoft.com/office/drawing/2014/main" id="{18BE19C1-D2CF-4508-91B9-A008FD66A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83096"/>
            <a:ext cx="38404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 spc="80">
                <a:solidFill>
                  <a:srgbClr val="72839A"/>
                </a:solidFill>
                <a:latin typeface="Inter"/>
                <a:ea typeface="Inter"/>
                <a:cs typeface="Inter"/>
              </a:rPr>
              <a:t>ACT I · PRODUCT</a:t>
            </a:r>
            <a:endParaRPr sz="850"/>
          </a:p>
        </p:txBody>
      </p:sp>
      <p:sp>
        <p:nvSpPr>
          <p:cNvPr id="74" name="Text 58">
            <a:extLst xmlns:a="http://schemas.openxmlformats.org/drawingml/2006/main">
              <a:ext uri="{FF2B5EF4-FFF2-40B4-BE49-F238E27FC236}">
                <a16:creationId xmlns:a16="http://schemas.microsoft.com/office/drawing/2014/main" id="{C2D87EB2-268F-406A-AA72-F967586B5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6483096"/>
            <a:ext cx="2834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endParaRPr sz="850"/>
          </a:p>
        </p:txBody>
      </p:sp>
      <p:sp>
        <p:nvSpPr>
          <p:cNvPr id="75" name="Text 59">
            <a:extLst xmlns:a="http://schemas.openxmlformats.org/drawingml/2006/main">
              <a:ext uri="{FF2B5EF4-FFF2-40B4-BE49-F238E27FC236}">
                <a16:creationId xmlns:a16="http://schemas.microsoft.com/office/drawing/2014/main" id="{4DD33FF8-21B1-43C1-942E-E58C9543A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528" y="6473952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50" b="1">
                <a:solidFill>
                  <a:srgbClr val="72839A"/>
                </a:solidFill>
                <a:latin typeface="Inter"/>
                <a:ea typeface="Inter"/>
                <a:cs typeface="Inter"/>
              </a:rPr>
              <a:t>03</a:t>
            </a:r>
            <a:endParaRPr sz="850"/>
          </a:p>
        </p:txBody>
      </p:sp>
    </p:spTree>
    <p:extLst>
      <p:ext uri="{BB962C8B-B14F-4D97-AF65-F5344CB8AC3E}">
        <p14:creationId xmlns:p14="http://schemas.microsoft.com/office/powerpoint/2010/main" val="765426950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d42e24fae3434b">
            <a:extLst>
              <a:ext uri="{96DAC541-7B7A-43D3-8B79-37D633B846F1}">
                <asvg:svgBlip xmlns:asvg="http://schemas.microsoft.com/office/drawing/2016/SVG/main" r:embed="Rf28b2071931e48c1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083DA379-14B0-4CD1-AB98-CCE30C0C5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110185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 spc="160">
                <a:solidFill>
                  <a:srgbClr val="35D4E7"/>
                </a:solidFill>
                <a:latin typeface="Inter"/>
                <a:ea typeface="Inter"/>
                <a:cs typeface="Inter"/>
              </a:rPr>
              <a:t>FIND · CONNECT · VERIFY</a:t>
            </a:r>
            <a:endParaRPr sz="95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C652F017-3C04-4FF1-A5A5-F75D22861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0080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6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Discovery outpaces approval</a:t>
            </a:r>
            <a:endParaRPr sz="2650"/>
          </a:p>
        </p:txBody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4B895753-B32E-4CDF-A576-41C8B7D60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17320"/>
            <a:ext cx="2029968" cy="1069848"/>
          </a:xfrm>
          <a:prstGeom xmlns:a="http://schemas.openxmlformats.org/drawingml/2006/main" prst="roundRect">
            <a:avLst>
              <a:gd name="adj" fmla="val 6838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90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1d003e257c4ec0">
            <a:extLst>
              <a:ext uri="{96DAC541-7B7A-43D3-8B79-37D633B846F1}">
                <asvg:svgBlip xmlns:asvg="http://schemas.microsoft.com/office/drawing/2016/SVG/main" r:embed="R4a070eded5eb4739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1520" y="1635760"/>
            <a:ext cx="310896" cy="276352"/>
          </a:xfrm>
          <a:prstGeom xmlns:a="http://schemas.openxmlformats.org/drawingml/2006/main" prst="rect">
            <a:avLst/>
          </a:prstGeom>
        </p:spPr>
      </p:pic>
      <p:sp>
        <p:nvSpPr>
          <p:cNvPr id="7" name="Text 3">
            <a:extLst xmlns:a="http://schemas.openxmlformats.org/drawingml/2006/main">
              <a:ext uri="{FF2B5EF4-FFF2-40B4-BE49-F238E27FC236}">
                <a16:creationId xmlns:a16="http://schemas.microsoft.com/office/drawing/2014/main" id="{CD44C6E1-8CC8-4CCA-B8B9-74EDA8BC5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" y="1554480"/>
            <a:ext cx="12618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2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Registries</a:t>
            </a:r>
            <a:endParaRPr sz="1220"/>
          </a:p>
        </p:txBody>
      </p:sp>
      <p:sp>
        <p:nvSpPr>
          <p:cNvPr id="8" name="Text 4">
            <a:extLst xmlns:a="http://schemas.openxmlformats.org/drawingml/2006/main">
              <a:ext uri="{FF2B5EF4-FFF2-40B4-BE49-F238E27FC236}">
                <a16:creationId xmlns:a16="http://schemas.microsoft.com/office/drawing/2014/main" id="{958FD7A9-F88C-4478-96C3-EE8D63A1B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" y="1892808"/>
            <a:ext cx="1261872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>
                <a:solidFill>
                  <a:srgbClr val="A7B5C8"/>
                </a:solidFill>
                <a:latin typeface="Inter"/>
                <a:ea typeface="Inter"/>
                <a:cs typeface="Inter"/>
              </a:rPr>
              <a:t>Official + vendor-curated</a:t>
            </a:r>
            <a:endParaRPr sz="880"/>
          </a:p>
        </p:txBody>
      </p:sp>
      <p:sp>
        <p:nvSpPr>
          <p:cNvPr id="9" name="Shape 5">
            <a:extLst xmlns:a="http://schemas.openxmlformats.org/drawingml/2006/main">
              <a:ext uri="{FF2B5EF4-FFF2-40B4-BE49-F238E27FC236}">
                <a16:creationId xmlns:a16="http://schemas.microsoft.com/office/drawing/2014/main" id="{0604A9C0-0EFD-4986-A082-4F80DF55F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2928" y="1417320"/>
            <a:ext cx="2029968" cy="1069848"/>
          </a:xfrm>
          <a:prstGeom xmlns:a="http://schemas.openxmlformats.org/drawingml/2006/main" prst="roundRect">
            <a:avLst>
              <a:gd name="adj" fmla="val 6838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5B7C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94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0d226dfe0b4857">
            <a:extLst>
              <a:ext uri="{96DAC541-7B7A-43D3-8B79-37D633B846F1}">
                <asvg:svgBlip xmlns:asvg="http://schemas.microsoft.com/office/drawing/2016/SVG/main" r:embed="Rfd0c47e5fdfe49f6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17520" y="1618488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11" name="Text 6">
            <a:extLst xmlns:a="http://schemas.openxmlformats.org/drawingml/2006/main">
              <a:ext uri="{FF2B5EF4-FFF2-40B4-BE49-F238E27FC236}">
                <a16:creationId xmlns:a16="http://schemas.microsoft.com/office/drawing/2014/main" id="{955A954D-37C2-4662-89A4-1F97B5B46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856" y="1554480"/>
            <a:ext cx="12618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2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Community</a:t>
            </a:r>
            <a:endParaRPr sz="1220"/>
          </a:p>
        </p:txBody>
      </p:sp>
      <p:sp>
        <p:nvSpPr>
          <p:cNvPr id="12" name="Text 7">
            <a:extLst xmlns:a="http://schemas.openxmlformats.org/drawingml/2006/main">
              <a:ext uri="{FF2B5EF4-FFF2-40B4-BE49-F238E27FC236}">
                <a16:creationId xmlns:a16="http://schemas.microsoft.com/office/drawing/2014/main" id="{825EE183-72BE-4290-B109-DCC69863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9856" y="1892808"/>
            <a:ext cx="1261872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80">
                <a:solidFill>
                  <a:srgbClr val="A7B5C8"/>
                </a:solidFill>
                <a:latin typeface="Inter"/>
                <a:ea typeface="Inter"/>
                <a:cs typeface="Inter"/>
              </a:rPr>
              <a:t>Directories + search</a:t>
            </a:r>
            <a:endParaRPr sz="880"/>
          </a:p>
        </p:txBody>
      </p:sp>
      <p:sp>
        <p:nvSpPr>
          <p:cNvPr id="13" name="Shape 8">
            <a:extLst xmlns:a="http://schemas.openxmlformats.org/drawingml/2006/main">
              <a:ext uri="{FF2B5EF4-FFF2-40B4-BE49-F238E27FC236}">
                <a16:creationId xmlns:a16="http://schemas.microsoft.com/office/drawing/2014/main" id="{1851AFE2-C053-4716-9A06-0D0428B7D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8928" y="1417320"/>
            <a:ext cx="2029968" cy="1069848"/>
          </a:xfrm>
          <a:prstGeom xmlns:a="http://schemas.openxmlformats.org/drawingml/2006/main" prst="roundRect">
            <a:avLst>
              <a:gd name="adj" fmla="val 6838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A879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98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e747788c284c24">
            <a:extLst>
              <a:ext uri="{96DAC541-7B7A-43D3-8B79-37D633B846F1}">
                <asvg:svgBlip xmlns:asvg="http://schemas.microsoft.com/office/drawing/2016/SVG/main" r:embed="R641656ebd3724606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03520" y="1618488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15" name="Text 9">
            <a:extLst xmlns:a="http://schemas.openxmlformats.org/drawingml/2006/main">
              <a:ext uri="{FF2B5EF4-FFF2-40B4-BE49-F238E27FC236}">
                <a16:creationId xmlns:a16="http://schemas.microsoft.com/office/drawing/2014/main" id="{6C61ED67-FD4D-45A8-8F43-D97746279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856" y="1554480"/>
            <a:ext cx="12618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2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Publisher</a:t>
            </a:r>
            <a:endParaRPr sz="1220"/>
          </a:p>
        </p:txBody>
      </p:sp>
      <p:sp>
        <p:nvSpPr>
          <p:cNvPr id="16" name="Text 10">
            <a:extLst xmlns:a="http://schemas.openxmlformats.org/drawingml/2006/main">
              <a:ext uri="{FF2B5EF4-FFF2-40B4-BE49-F238E27FC236}">
                <a16:creationId xmlns:a16="http://schemas.microsoft.com/office/drawing/2014/main" id="{B68A5EA5-C4E9-46C2-93CF-C30FF636D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856" y="1892808"/>
            <a:ext cx="1261872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80">
                <a:solidFill>
                  <a:srgbClr val="A7B5C8"/>
                </a:solidFill>
                <a:latin typeface="Inter"/>
                <a:ea typeface="Inter"/>
                <a:cs typeface="Inter"/>
              </a:rPr>
              <a:t>Publisher + source</a:t>
            </a:r>
            <a:endParaRPr sz="880"/>
          </a:p>
        </p:txBody>
      </p:sp>
      <p:sp>
        <p:nvSpPr>
          <p:cNvPr id="17" name="Shape 11">
            <a:extLst xmlns:a="http://schemas.openxmlformats.org/drawingml/2006/main">
              <a:ext uri="{FF2B5EF4-FFF2-40B4-BE49-F238E27FC236}">
                <a16:creationId xmlns:a16="http://schemas.microsoft.com/office/drawing/2014/main" id="{D0E51B76-F072-4269-BE22-A3E38AC6C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4928" y="1417320"/>
            <a:ext cx="2029968" cy="1069848"/>
          </a:xfrm>
          <a:prstGeom xmlns:a="http://schemas.openxmlformats.org/drawingml/2006/main" prst="roundRect">
            <a:avLst>
              <a:gd name="adj" fmla="val 6838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F7B95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02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d2af13d56b4800">
            <a:extLst>
              <a:ext uri="{96DAC541-7B7A-43D3-8B79-37D633B846F1}">
                <asvg:svgBlip xmlns:asvg="http://schemas.microsoft.com/office/drawing/2016/SVG/main" r:embed="R6bdbfe610a2c416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89520" y="1649578"/>
            <a:ext cx="310896" cy="248717"/>
          </a:xfrm>
          <a:prstGeom xmlns:a="http://schemas.openxmlformats.org/drawingml/2006/main" prst="rect">
            <a:avLst/>
          </a:prstGeom>
        </p:spPr>
      </p:pic>
      <p:sp>
        <p:nvSpPr>
          <p:cNvPr id="19" name="Text 12">
            <a:extLst xmlns:a="http://schemas.openxmlformats.org/drawingml/2006/main">
              <a:ext uri="{FF2B5EF4-FFF2-40B4-BE49-F238E27FC236}">
                <a16:creationId xmlns:a16="http://schemas.microsoft.com/office/drawing/2014/main" id="{551849FB-78B0-461D-B34B-F59777AE4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856" y="1554480"/>
            <a:ext cx="12618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2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Allowlist</a:t>
            </a:r>
            <a:endParaRPr sz="1220"/>
          </a:p>
        </p:txBody>
      </p:sp>
      <p:sp>
        <p:nvSpPr>
          <p:cNvPr id="20" name="Text 13">
            <a:extLst xmlns:a="http://schemas.openxmlformats.org/drawingml/2006/main">
              <a:ext uri="{FF2B5EF4-FFF2-40B4-BE49-F238E27FC236}">
                <a16:creationId xmlns:a16="http://schemas.microsoft.com/office/drawing/2014/main" id="{70411AD8-4166-4C0F-911B-FFDB9FACA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91856" y="1892808"/>
            <a:ext cx="1261872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80">
                <a:solidFill>
                  <a:srgbClr val="A7B5C8"/>
                </a:solidFill>
                <a:latin typeface="Inter"/>
                <a:ea typeface="Inter"/>
                <a:cs typeface="Inter"/>
              </a:rPr>
              <a:t>Approved versions</a:t>
            </a:r>
            <a:endParaRPr sz="880"/>
          </a:p>
        </p:txBody>
      </p:sp>
      <p:sp>
        <p:nvSpPr>
          <p:cNvPr id="21" name="Shape 14">
            <a:extLst xmlns:a="http://schemas.openxmlformats.org/drawingml/2006/main">
              <a:ext uri="{FF2B5EF4-FFF2-40B4-BE49-F238E27FC236}">
                <a16:creationId xmlns:a16="http://schemas.microsoft.com/office/drawing/2014/main" id="{6083DBFE-4CCC-4D9C-AADA-5B3C4C4D8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0928" y="1417320"/>
            <a:ext cx="2029968" cy="1069848"/>
          </a:xfrm>
          <a:prstGeom xmlns:a="http://schemas.openxmlformats.org/drawingml/2006/main" prst="roundRect">
            <a:avLst>
              <a:gd name="adj" fmla="val 6838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FF6FA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06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7d5870ce494bed">
            <a:extLst>
              <a:ext uri="{96DAC541-7B7A-43D3-8B79-37D633B846F1}">
                <asvg:svgBlip xmlns:asvg="http://schemas.microsoft.com/office/drawing/2016/SVG/main" r:embed="R8b7f608896d94171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875520" y="1618488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23" name="Text 15">
            <a:extLst xmlns:a="http://schemas.openxmlformats.org/drawingml/2006/main">
              <a:ext uri="{FF2B5EF4-FFF2-40B4-BE49-F238E27FC236}">
                <a16:creationId xmlns:a16="http://schemas.microsoft.com/office/drawing/2014/main" id="{1E1FB0B9-A8D0-4EFF-9AE1-7BEF6A361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77856" y="1554480"/>
            <a:ext cx="12618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2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Runtime</a:t>
            </a:r>
            <a:endParaRPr sz="1220"/>
          </a:p>
        </p:txBody>
      </p:sp>
      <p:sp>
        <p:nvSpPr>
          <p:cNvPr id="24" name="Text 16">
            <a:extLst xmlns:a="http://schemas.openxmlformats.org/drawingml/2006/main">
              <a:ext uri="{FF2B5EF4-FFF2-40B4-BE49-F238E27FC236}">
                <a16:creationId xmlns:a16="http://schemas.microsoft.com/office/drawing/2014/main" id="{C3C1BDC9-A1CA-4ACA-8597-BEEBD33E2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77856" y="1892808"/>
            <a:ext cx="1261872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80">
                <a:solidFill>
                  <a:srgbClr val="A7B5C8"/>
                </a:solidFill>
                <a:latin typeface="Inter"/>
                <a:ea typeface="Inter"/>
                <a:cs typeface="Inter"/>
              </a:rPr>
              <a:t>Scope + telemetry</a:t>
            </a:r>
            <a:endParaRPr sz="880"/>
          </a:p>
        </p:txBody>
      </p:sp>
      <p:sp>
        <p:nvSpPr>
          <p:cNvPr id="25" name="Shape 17">
            <a:extLst xmlns:a="http://schemas.openxmlformats.org/drawingml/2006/main">
              <a:ext uri="{FF2B5EF4-FFF2-40B4-BE49-F238E27FC236}">
                <a16:creationId xmlns:a16="http://schemas.microsoft.com/office/drawing/2014/main" id="{55892504-7B31-4DC1-910A-80F6C83C5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880360"/>
            <a:ext cx="11045952" cy="987552"/>
          </a:xfrm>
          <a:prstGeom xmlns:a="http://schemas.openxmlformats.org/drawingml/2006/main" prst="roundRect">
            <a:avLst>
              <a:gd name="adj" fmla="val 7407"/>
            </a:avLst>
          </a:prstGeom>
          <a:solidFill xmlns:a="http://schemas.openxmlformats.org/drawingml/2006/main">
            <a:srgbClr val="0A1729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Shape 18">
            <a:extLst xmlns:a="http://schemas.openxmlformats.org/drawingml/2006/main">
              <a:ext uri="{FF2B5EF4-FFF2-40B4-BE49-F238E27FC236}">
                <a16:creationId xmlns:a16="http://schemas.microsoft.com/office/drawing/2014/main" id="{D2837279-9E22-4A5F-A8B5-883064CCE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3118104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D4E7">
              <a:alpha val="18000"/>
            </a:srgbClr>
          </a:solidFill>
          <a:ln xmlns:a="http://schemas.openxmlformats.org/drawingml/2006/main" w="12700">
            <a:solidFill>
              <a:srgbClr val="35D4E7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11" name="Imag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7847da3dd34521">
            <a:extLst>
              <a:ext uri="{96DAC541-7B7A-43D3-8B79-37D633B846F1}">
                <asvg:svgBlip xmlns:asvg="http://schemas.microsoft.com/office/drawing/2016/SVG/main" r:embed="Rebee09e680f745b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5840" y="3227832"/>
            <a:ext cx="201168" cy="201168"/>
          </a:xfrm>
          <a:prstGeom xmlns:a="http://schemas.openxmlformats.org/drawingml/2006/main" prst="rect">
            <a:avLst/>
          </a:prstGeom>
        </p:spPr>
      </p:pic>
      <p:sp>
        <p:nvSpPr>
          <p:cNvPr id="28" name="Text 19">
            <a:extLst xmlns:a="http://schemas.openxmlformats.org/drawingml/2006/main">
              <a:ext uri="{FF2B5EF4-FFF2-40B4-BE49-F238E27FC236}">
                <a16:creationId xmlns:a16="http://schemas.microsoft.com/office/drawing/2014/main" id="{30357C09-945A-4C8C-A973-4E06C15E3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6464" y="3154680"/>
            <a:ext cx="114300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DISCOVER</a:t>
            </a:r>
            <a:endParaRPr sz="1050"/>
          </a:p>
        </p:txBody>
      </p:sp>
      <p:sp>
        <p:nvSpPr>
          <p:cNvPr id="29" name="Shape 20">
            <a:extLst xmlns:a="http://schemas.openxmlformats.org/drawingml/2006/main">
              <a:ext uri="{FF2B5EF4-FFF2-40B4-BE49-F238E27FC236}">
                <a16:creationId xmlns:a16="http://schemas.microsoft.com/office/drawing/2014/main" id="{8FE972FD-F2D5-4772-A1EB-ED032EB20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8608" y="3328416"/>
            <a:ext cx="31089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Shape 21">
            <a:extLst xmlns:a="http://schemas.openxmlformats.org/drawingml/2006/main">
              <a:ext uri="{FF2B5EF4-FFF2-40B4-BE49-F238E27FC236}">
                <a16:creationId xmlns:a16="http://schemas.microsoft.com/office/drawing/2014/main" id="{7DB5F3F2-0810-4FBB-B4DC-0ABDA1F45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4096" y="3118104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BE0B5">
              <a:alpha val="18000"/>
            </a:srgbClr>
          </a:solidFill>
          <a:ln xmlns:a="http://schemas.openxmlformats.org/drawingml/2006/main" w="12700">
            <a:solidFill>
              <a:srgbClr val="3BE0B5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15" name="Imag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996ac9a03845bc">
            <a:extLst>
              <a:ext uri="{96DAC541-7B7A-43D3-8B79-37D633B846F1}">
                <asvg:svgBlip xmlns:asvg="http://schemas.microsoft.com/office/drawing/2016/SVG/main" r:embed="Ra0030dbd915a48a5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163824" y="3227832"/>
            <a:ext cx="201168" cy="201168"/>
          </a:xfrm>
          <a:prstGeom xmlns:a="http://schemas.openxmlformats.org/drawingml/2006/main" prst="rect">
            <a:avLst/>
          </a:prstGeom>
        </p:spPr>
      </p:pic>
      <p:sp>
        <p:nvSpPr>
          <p:cNvPr id="32" name="Text 22">
            <a:extLst xmlns:a="http://schemas.openxmlformats.org/drawingml/2006/main">
              <a:ext uri="{FF2B5EF4-FFF2-40B4-BE49-F238E27FC236}">
                <a16:creationId xmlns:a16="http://schemas.microsoft.com/office/drawing/2014/main" id="{8519D016-318D-48A4-AE99-E6BE2013B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4448" y="3154680"/>
            <a:ext cx="114300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VERIFY</a:t>
            </a:r>
            <a:endParaRPr sz="1050"/>
          </a:p>
        </p:txBody>
      </p:sp>
      <p:sp>
        <p:nvSpPr>
          <p:cNvPr id="33" name="Shape 23">
            <a:extLst xmlns:a="http://schemas.openxmlformats.org/drawingml/2006/main">
              <a:ext uri="{FF2B5EF4-FFF2-40B4-BE49-F238E27FC236}">
                <a16:creationId xmlns:a16="http://schemas.microsoft.com/office/drawing/2014/main" id="{164B499C-37A6-4C75-9C0F-CF7946712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36592" y="3328416"/>
            <a:ext cx="31089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4" name="Shape 24">
            <a:extLst xmlns:a="http://schemas.openxmlformats.org/drawingml/2006/main">
              <a:ext uri="{FF2B5EF4-FFF2-40B4-BE49-F238E27FC236}">
                <a16:creationId xmlns:a16="http://schemas.microsoft.com/office/drawing/2014/main" id="{70A1645D-45D1-4F62-889F-C11E9CA08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3118104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B7CFF">
              <a:alpha val="18000"/>
            </a:srgbClr>
          </a:solidFill>
          <a:ln xmlns:a="http://schemas.openxmlformats.org/drawingml/2006/main" w="12700">
            <a:solidFill>
              <a:srgbClr val="5B7C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19" name="Imag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82426e2c634dad">
            <a:extLst>
              <a:ext uri="{96DAC541-7B7A-43D3-8B79-37D633B846F1}">
                <asvg:svgBlip xmlns:asvg="http://schemas.microsoft.com/office/drawing/2016/SVG/main" r:embed="R0b8d984cbcb9403c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21808" y="3227832"/>
            <a:ext cx="201168" cy="201168"/>
          </a:xfrm>
          <a:prstGeom xmlns:a="http://schemas.openxmlformats.org/drawingml/2006/main" prst="rect">
            <a:avLst/>
          </a:prstGeom>
        </p:spPr>
      </p:pic>
      <p:sp>
        <p:nvSpPr>
          <p:cNvPr id="36" name="Text 25">
            <a:extLst xmlns:a="http://schemas.openxmlformats.org/drawingml/2006/main">
              <a:ext uri="{FF2B5EF4-FFF2-40B4-BE49-F238E27FC236}">
                <a16:creationId xmlns:a16="http://schemas.microsoft.com/office/drawing/2014/main" id="{094F94A0-816D-420E-BE69-6E1FFE6DC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42432" y="3154680"/>
            <a:ext cx="114300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AUTHENTICATE</a:t>
            </a:r>
            <a:endParaRPr sz="1050"/>
          </a:p>
        </p:txBody>
      </p:sp>
      <p:sp>
        <p:nvSpPr>
          <p:cNvPr id="37" name="Shape 26">
            <a:extLst xmlns:a="http://schemas.openxmlformats.org/drawingml/2006/main">
              <a:ext uri="{FF2B5EF4-FFF2-40B4-BE49-F238E27FC236}">
                <a16:creationId xmlns:a16="http://schemas.microsoft.com/office/drawing/2014/main" id="{51143362-E8C7-4231-BCC8-D8EC61143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4576" y="3328416"/>
            <a:ext cx="31089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8" name="Shape 27">
            <a:extLst xmlns:a="http://schemas.openxmlformats.org/drawingml/2006/main">
              <a:ext uri="{FF2B5EF4-FFF2-40B4-BE49-F238E27FC236}">
                <a16:creationId xmlns:a16="http://schemas.microsoft.com/office/drawing/2014/main" id="{BAA83DB7-1081-424C-B9C3-93BD28106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0064" y="3118104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B955">
              <a:alpha val="18000"/>
            </a:srgbClr>
          </a:solidFill>
          <a:ln xmlns:a="http://schemas.openxmlformats.org/drawingml/2006/main" w="12700">
            <a:solidFill>
              <a:srgbClr val="F7B955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23" name="Imag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edb2e4433a478f">
            <a:extLst>
              <a:ext uri="{96DAC541-7B7A-43D3-8B79-37D633B846F1}">
                <asvg:svgBlip xmlns:asvg="http://schemas.microsoft.com/office/drawing/2016/SVG/main" r:embed="R55bf1d42733648fe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79792" y="3227832"/>
            <a:ext cx="201168" cy="201168"/>
          </a:xfrm>
          <a:prstGeom xmlns:a="http://schemas.openxmlformats.org/drawingml/2006/main" prst="rect">
            <a:avLst/>
          </a:prstGeom>
        </p:spPr>
      </p:pic>
      <p:sp>
        <p:nvSpPr>
          <p:cNvPr id="40" name="Text 28">
            <a:extLst xmlns:a="http://schemas.openxmlformats.org/drawingml/2006/main">
              <a:ext uri="{FF2B5EF4-FFF2-40B4-BE49-F238E27FC236}">
                <a16:creationId xmlns:a16="http://schemas.microsoft.com/office/drawing/2014/main" id="{E68EEACE-2477-4EBA-A7BC-EE610E61F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0416" y="3154680"/>
            <a:ext cx="114300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SCOPE</a:t>
            </a:r>
            <a:endParaRPr sz="1050"/>
          </a:p>
        </p:txBody>
      </p:sp>
      <p:sp>
        <p:nvSpPr>
          <p:cNvPr id="41" name="Shape 29">
            <a:extLst xmlns:a="http://schemas.openxmlformats.org/drawingml/2006/main">
              <a:ext uri="{FF2B5EF4-FFF2-40B4-BE49-F238E27FC236}">
                <a16:creationId xmlns:a16="http://schemas.microsoft.com/office/drawing/2014/main" id="{599C9F6B-61E2-45E2-8144-4AF552C7D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0" y="3328416"/>
            <a:ext cx="31089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2" name="Shape 30">
            <a:extLst xmlns:a="http://schemas.openxmlformats.org/drawingml/2006/main">
              <a:ext uri="{FF2B5EF4-FFF2-40B4-BE49-F238E27FC236}">
                <a16:creationId xmlns:a16="http://schemas.microsoft.com/office/drawing/2014/main" id="{44CC654E-DE38-4B2C-868C-81DE9CE16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8048" y="3118104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79FF">
              <a:alpha val="18000"/>
            </a:srgbClr>
          </a:solidFill>
          <a:ln xmlns:a="http://schemas.openxmlformats.org/drawingml/2006/main" w="12700">
            <a:solidFill>
              <a:srgbClr val="A879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27" name="Imag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7ab9f27981404a">
            <a:extLst>
              <a:ext uri="{96DAC541-7B7A-43D3-8B79-37D633B846F1}">
                <asvg:svgBlip xmlns:asvg="http://schemas.microsoft.com/office/drawing/2016/SVG/main" r:embed="R722540535054416e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37776" y="3239008"/>
            <a:ext cx="201168" cy="178816"/>
          </a:xfrm>
          <a:prstGeom xmlns:a="http://schemas.openxmlformats.org/drawingml/2006/main" prst="rect">
            <a:avLst/>
          </a:prstGeom>
        </p:spPr>
      </p:pic>
      <p:sp>
        <p:nvSpPr>
          <p:cNvPr id="44" name="Text 31">
            <a:extLst xmlns:a="http://schemas.openxmlformats.org/drawingml/2006/main">
              <a:ext uri="{FF2B5EF4-FFF2-40B4-BE49-F238E27FC236}">
                <a16:creationId xmlns:a16="http://schemas.microsoft.com/office/drawing/2014/main" id="{3E38E3E1-837D-4260-A8E7-0886003C2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3154680"/>
            <a:ext cx="1143000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OBSERVE</a:t>
            </a:r>
            <a:endParaRPr sz="1050"/>
          </a:p>
        </p:txBody>
      </p:sp>
      <p:sp>
        <p:nvSpPr>
          <p:cNvPr id="45" name="Shape 32">
            <a:extLst xmlns:a="http://schemas.openxmlformats.org/drawingml/2006/main">
              <a:ext uri="{FF2B5EF4-FFF2-40B4-BE49-F238E27FC236}">
                <a16:creationId xmlns:a16="http://schemas.microsoft.com/office/drawing/2014/main" id="{7E1C19B3-570A-46A0-8231-B33DF0408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279392"/>
            <a:ext cx="3456432" cy="1417320"/>
          </a:xfrm>
          <a:prstGeom xmlns:a="http://schemas.openxmlformats.org/drawingml/2006/main" prst="roundRect">
            <a:avLst>
              <a:gd name="adj" fmla="val 5161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6" name="Shape 33">
            <a:extLst xmlns:a="http://schemas.openxmlformats.org/drawingml/2006/main">
              <a:ext uri="{FF2B5EF4-FFF2-40B4-BE49-F238E27FC236}">
                <a16:creationId xmlns:a16="http://schemas.microsoft.com/office/drawing/2014/main" id="{88423E90-CD4C-495E-B8FB-BAF1C62FE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43484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D4E7">
              <a:alpha val="18000"/>
            </a:srgbClr>
          </a:solidFill>
          <a:ln xmlns:a="http://schemas.openxmlformats.org/drawingml/2006/main" w="12700">
            <a:solidFill>
              <a:srgbClr val="35D4E7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31" name="Imag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61fae225f3483e">
            <a:extLst>
              <a:ext uri="{96DAC541-7B7A-43D3-8B79-37D633B846F1}">
                <asvg:svgBlip xmlns:asvg="http://schemas.microsoft.com/office/drawing/2016/SVG/main" r:embed="R67b7b137aa7a4050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2104" y="4548632"/>
            <a:ext cx="237744" cy="211328"/>
          </a:xfrm>
          <a:prstGeom xmlns:a="http://schemas.openxmlformats.org/drawingml/2006/main" prst="rect">
            <a:avLst/>
          </a:prstGeom>
        </p:spPr>
      </p:pic>
      <p:sp>
        <p:nvSpPr>
          <p:cNvPr id="48" name="Text 34">
            <a:extLst xmlns:a="http://schemas.openxmlformats.org/drawingml/2006/main">
              <a:ext uri="{FF2B5EF4-FFF2-40B4-BE49-F238E27FC236}">
                <a16:creationId xmlns:a16="http://schemas.microsoft.com/office/drawing/2014/main" id="{B82F8EA1-9BE0-43DD-85B6-A568EEC74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4443984"/>
            <a:ext cx="25786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Local</a:t>
            </a:r>
            <a:endParaRPr sz="1450"/>
          </a:p>
        </p:txBody>
      </p:sp>
      <p:sp>
        <p:nvSpPr>
          <p:cNvPr id="49" name="Text 35">
            <a:extLst xmlns:a="http://schemas.openxmlformats.org/drawingml/2006/main">
              <a:ext uri="{FF2B5EF4-FFF2-40B4-BE49-F238E27FC236}">
                <a16:creationId xmlns:a16="http://schemas.microsoft.com/office/drawing/2014/main" id="{21A89D64-8996-4E99-8327-6C551E33D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4773168"/>
            <a:ext cx="2578608" cy="8138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A7B5C8"/>
                </a:solidFill>
                <a:latin typeface="Inter"/>
                <a:ea typeface="Inter"/>
                <a:cs typeface="Inter"/>
              </a:rPr>
              <a:t>Credentials from the local environment</a:t>
            </a:r>
            <a:endParaRPr sz="1050"/>
          </a:p>
        </p:txBody>
      </p:sp>
      <p:sp>
        <p:nvSpPr>
          <p:cNvPr id="50" name="Shape 36">
            <a:extLst xmlns:a="http://schemas.openxmlformats.org/drawingml/2006/main">
              <a:ext uri="{FF2B5EF4-FFF2-40B4-BE49-F238E27FC236}">
                <a16:creationId xmlns:a16="http://schemas.microsoft.com/office/drawing/2014/main" id="{3702C404-27E0-4C25-A875-694A52C0E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4408" y="4443984"/>
            <a:ext cx="566928" cy="228600"/>
          </a:xfrm>
          <a:prstGeom xmlns:a="http://schemas.openxmlformats.org/drawingml/2006/main" prst="roundRect">
            <a:avLst>
              <a:gd name="adj" fmla="val 32000"/>
            </a:avLst>
          </a:prstGeom>
          <a:solidFill xmlns:a="http://schemas.openxmlformats.org/drawingml/2006/main">
            <a:srgbClr val="35D4E7">
              <a:alpha val="18000"/>
            </a:srgbClr>
          </a:solidFill>
          <a:ln xmlns:a="http://schemas.openxmlformats.org/drawingml/2006/main" w="12700">
            <a:solidFill>
              <a:srgbClr val="35D4E7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1" name="Text 37">
            <a:extLst xmlns:a="http://schemas.openxmlformats.org/drawingml/2006/main">
              <a:ext uri="{FF2B5EF4-FFF2-40B4-BE49-F238E27FC236}">
                <a16:creationId xmlns:a16="http://schemas.microsoft.com/office/drawing/2014/main" id="{624F2B6B-B0AA-4A89-911C-6CB1C7565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7560" y="4453128"/>
            <a:ext cx="420624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35D4E7"/>
                </a:solidFill>
                <a:latin typeface="Inter"/>
                <a:ea typeface="Inter"/>
                <a:cs typeface="Inter"/>
              </a:rPr>
              <a:t>DEV</a:t>
            </a:r>
            <a:endParaRPr sz="850"/>
          </a:p>
        </p:txBody>
      </p:sp>
      <p:sp>
        <p:nvSpPr>
          <p:cNvPr id="52" name="Shape 38">
            <a:extLst xmlns:a="http://schemas.openxmlformats.org/drawingml/2006/main">
              <a:ext uri="{FF2B5EF4-FFF2-40B4-BE49-F238E27FC236}">
                <a16:creationId xmlns:a16="http://schemas.microsoft.com/office/drawing/2014/main" id="{EE480530-3A22-4944-AD87-AECCDF830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1688" y="4279392"/>
            <a:ext cx="3456432" cy="1417320"/>
          </a:xfrm>
          <a:prstGeom xmlns:a="http://schemas.openxmlformats.org/drawingml/2006/main" prst="roundRect">
            <a:avLst>
              <a:gd name="adj" fmla="val 5161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3" name="Shape 39">
            <a:extLst xmlns:a="http://schemas.openxmlformats.org/drawingml/2006/main">
              <a:ext uri="{FF2B5EF4-FFF2-40B4-BE49-F238E27FC236}">
                <a16:creationId xmlns:a16="http://schemas.microsoft.com/office/drawing/2014/main" id="{65C9135C-ED9D-4886-B147-15D0BC443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6280" y="443484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B7CFF">
              <a:alpha val="18000"/>
            </a:srgbClr>
          </a:solidFill>
          <a:ln xmlns:a="http://schemas.openxmlformats.org/drawingml/2006/main" w="12700">
            <a:solidFill>
              <a:srgbClr val="5B7C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38" name="Imag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4239ebdc1e4497">
            <a:extLst>
              <a:ext uri="{96DAC541-7B7A-43D3-8B79-37D633B846F1}">
                <asvg:svgBlip xmlns:asvg="http://schemas.microsoft.com/office/drawing/2016/SVG/main" r:embed="R82307b1d9a084cf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26864" y="4535424"/>
            <a:ext cx="237744" cy="237744"/>
          </a:xfrm>
          <a:prstGeom xmlns:a="http://schemas.openxmlformats.org/drawingml/2006/main" prst="rect">
            <a:avLst/>
          </a:prstGeom>
        </p:spPr>
      </p:pic>
      <p:sp>
        <p:nvSpPr>
          <p:cNvPr id="55" name="Text 40">
            <a:extLst xmlns:a="http://schemas.openxmlformats.org/drawingml/2006/main">
              <a:ext uri="{FF2B5EF4-FFF2-40B4-BE49-F238E27FC236}">
                <a16:creationId xmlns:a16="http://schemas.microsoft.com/office/drawing/2014/main" id="{B69EFD9E-D48D-4330-9DCA-AD53643B7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4443984"/>
            <a:ext cx="25786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Remote</a:t>
            </a:r>
            <a:endParaRPr sz="1450"/>
          </a:p>
        </p:txBody>
      </p:sp>
      <p:sp>
        <p:nvSpPr>
          <p:cNvPr id="56" name="Text 41">
            <a:extLst xmlns:a="http://schemas.openxmlformats.org/drawingml/2006/main">
              <a:ext uri="{FF2B5EF4-FFF2-40B4-BE49-F238E27FC236}">
                <a16:creationId xmlns:a16="http://schemas.microsoft.com/office/drawing/2014/main" id="{03486D4F-07DE-4F1C-928F-DB18337B7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4773168"/>
            <a:ext cx="2578608" cy="8138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A7B5C8"/>
                </a:solidFill>
                <a:latin typeface="Inter"/>
                <a:ea typeface="Inter"/>
                <a:cs typeface="Inter"/>
              </a:rPr>
              <a:t>OAuth · bearer tokens · delegated credentials</a:t>
            </a:r>
            <a:endParaRPr sz="1050"/>
          </a:p>
        </p:txBody>
      </p:sp>
      <p:sp>
        <p:nvSpPr>
          <p:cNvPr id="57" name="Shape 42">
            <a:extLst xmlns:a="http://schemas.openxmlformats.org/drawingml/2006/main">
              <a:ext uri="{FF2B5EF4-FFF2-40B4-BE49-F238E27FC236}">
                <a16:creationId xmlns:a16="http://schemas.microsoft.com/office/drawing/2014/main" id="{1E7E78EF-5C1E-4F97-932A-ABD0C3C72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59168" y="4443984"/>
            <a:ext cx="566928" cy="228600"/>
          </a:xfrm>
          <a:prstGeom xmlns:a="http://schemas.openxmlformats.org/drawingml/2006/main" prst="roundRect">
            <a:avLst>
              <a:gd name="adj" fmla="val 32000"/>
            </a:avLst>
          </a:prstGeom>
          <a:solidFill xmlns:a="http://schemas.openxmlformats.org/drawingml/2006/main">
            <a:srgbClr val="5B7CFF">
              <a:alpha val="18000"/>
            </a:srgbClr>
          </a:solidFill>
          <a:ln xmlns:a="http://schemas.openxmlformats.org/drawingml/2006/main" w="12700">
            <a:solidFill>
              <a:srgbClr val="5B7C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8" name="Text 43">
            <a:extLst xmlns:a="http://schemas.openxmlformats.org/drawingml/2006/main">
              <a:ext uri="{FF2B5EF4-FFF2-40B4-BE49-F238E27FC236}">
                <a16:creationId xmlns:a16="http://schemas.microsoft.com/office/drawing/2014/main" id="{AF031C38-6574-4AF0-BA7A-6E56CBBEB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0" y="4453128"/>
            <a:ext cx="420624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5B7CFF"/>
                </a:solidFill>
                <a:latin typeface="Inter"/>
                <a:ea typeface="Inter"/>
                <a:cs typeface="Inter"/>
              </a:rPr>
              <a:t>HTTP</a:t>
            </a:r>
            <a:endParaRPr sz="850"/>
          </a:p>
        </p:txBody>
      </p:sp>
      <p:sp>
        <p:nvSpPr>
          <p:cNvPr id="59" name="Shape 44">
            <a:extLst xmlns:a="http://schemas.openxmlformats.org/drawingml/2006/main">
              <a:ext uri="{FF2B5EF4-FFF2-40B4-BE49-F238E27FC236}">
                <a16:creationId xmlns:a16="http://schemas.microsoft.com/office/drawing/2014/main" id="{C0E8EE53-9062-4D4F-B629-A6B4F0D61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6448" y="4279392"/>
            <a:ext cx="3456432" cy="1417320"/>
          </a:xfrm>
          <a:prstGeom xmlns:a="http://schemas.openxmlformats.org/drawingml/2006/main" prst="roundRect">
            <a:avLst>
              <a:gd name="adj" fmla="val 5161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0" name="Shape 45">
            <a:extLst xmlns:a="http://schemas.openxmlformats.org/drawingml/2006/main">
              <a:ext uri="{FF2B5EF4-FFF2-40B4-BE49-F238E27FC236}">
                <a16:creationId xmlns:a16="http://schemas.microsoft.com/office/drawing/2014/main" id="{F84A2B57-7674-465B-AA1D-D0DD80018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1040" y="443484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B955">
              <a:alpha val="18000"/>
            </a:srgbClr>
          </a:solidFill>
          <a:ln xmlns:a="http://schemas.openxmlformats.org/drawingml/2006/main" w="12700">
            <a:solidFill>
              <a:srgbClr val="F7B955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45" name="Image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778e6100c84f4e">
            <a:extLst>
              <a:ext uri="{96DAC541-7B7A-43D3-8B79-37D633B846F1}">
                <asvg:svgBlip xmlns:asvg="http://schemas.microsoft.com/office/drawing/2016/SVG/main" r:embed="Rce16b5a8595444b1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51342" y="4535424"/>
            <a:ext cx="178308" cy="237744"/>
          </a:xfrm>
          <a:prstGeom xmlns:a="http://schemas.openxmlformats.org/drawingml/2006/main" prst="rect">
            <a:avLst/>
          </a:prstGeom>
        </p:spPr>
      </p:pic>
      <p:sp>
        <p:nvSpPr>
          <p:cNvPr id="62" name="Text 46">
            <a:extLst xmlns:a="http://schemas.openxmlformats.org/drawingml/2006/main">
              <a:ext uri="{FF2B5EF4-FFF2-40B4-BE49-F238E27FC236}">
                <a16:creationId xmlns:a16="http://schemas.microsoft.com/office/drawing/2014/main" id="{9D7D1A89-B9FA-4E9E-9F2B-2CF565039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0" y="4443984"/>
            <a:ext cx="25786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Users</a:t>
            </a:r>
            <a:endParaRPr sz="1450"/>
          </a:p>
        </p:txBody>
      </p:sp>
      <p:sp>
        <p:nvSpPr>
          <p:cNvPr id="63" name="Text 47">
            <a:extLst xmlns:a="http://schemas.openxmlformats.org/drawingml/2006/main">
              <a:ext uri="{FF2B5EF4-FFF2-40B4-BE49-F238E27FC236}">
                <a16:creationId xmlns:a16="http://schemas.microsoft.com/office/drawing/2014/main" id="{37EF4812-0ACE-4229-834D-DCC987744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69680" y="4773168"/>
            <a:ext cx="2578608" cy="8138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A7B5C8"/>
                </a:solidFill>
                <a:latin typeface="Inter"/>
                <a:ea typeface="Inter"/>
                <a:cs typeface="Inter"/>
              </a:rPr>
              <a:t>Identity provider manages sign-in, roles and offboarding</a:t>
            </a:r>
            <a:endParaRPr sz="1050"/>
          </a:p>
        </p:txBody>
      </p:sp>
      <p:sp>
        <p:nvSpPr>
          <p:cNvPr id="64" name="Shape 48">
            <a:extLst xmlns:a="http://schemas.openxmlformats.org/drawingml/2006/main">
              <a:ext uri="{FF2B5EF4-FFF2-40B4-BE49-F238E27FC236}">
                <a16:creationId xmlns:a16="http://schemas.microsoft.com/office/drawing/2014/main" id="{D1B8FE81-9885-4F8C-A039-A1A766CE8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3928" y="4443984"/>
            <a:ext cx="566928" cy="228600"/>
          </a:xfrm>
          <a:prstGeom xmlns:a="http://schemas.openxmlformats.org/drawingml/2006/main" prst="roundRect">
            <a:avLst>
              <a:gd name="adj" fmla="val 32000"/>
            </a:avLst>
          </a:prstGeom>
          <a:solidFill xmlns:a="http://schemas.openxmlformats.org/drawingml/2006/main">
            <a:srgbClr val="F7B955">
              <a:alpha val="18000"/>
            </a:srgbClr>
          </a:solidFill>
          <a:ln xmlns:a="http://schemas.openxmlformats.org/drawingml/2006/main" w="12700">
            <a:solidFill>
              <a:srgbClr val="F7B955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5" name="Text 49">
            <a:extLst xmlns:a="http://schemas.openxmlformats.org/drawingml/2006/main">
              <a:ext uri="{FF2B5EF4-FFF2-40B4-BE49-F238E27FC236}">
                <a16:creationId xmlns:a16="http://schemas.microsoft.com/office/drawing/2014/main" id="{72796DEC-7DAA-4E91-B1C3-51D397C7F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27080" y="4453128"/>
            <a:ext cx="420624" cy="2103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F7B955"/>
                </a:solidFill>
                <a:latin typeface="Inter"/>
                <a:ea typeface="Inter"/>
                <a:cs typeface="Inter"/>
              </a:rPr>
              <a:t>IDP</a:t>
            </a:r>
            <a:endParaRPr sz="850"/>
          </a:p>
        </p:txBody>
      </p:sp>
      <p:sp>
        <p:nvSpPr>
          <p:cNvPr id="66" name="Shape 50">
            <a:extLst xmlns:a="http://schemas.openxmlformats.org/drawingml/2006/main">
              <a:ext uri="{FF2B5EF4-FFF2-40B4-BE49-F238E27FC236}">
                <a16:creationId xmlns:a16="http://schemas.microsoft.com/office/drawing/2014/main" id="{58608659-BDD4-400E-A58C-9C6619CBB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4528" y="5870448"/>
            <a:ext cx="3749040" cy="36576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F647C">
              <a:alpha val="14000"/>
            </a:srgbClr>
          </a:solidFill>
          <a:ln xmlns:a="http://schemas.openxmlformats.org/drawingml/2006/main" w="12700">
            <a:solidFill>
              <a:srgbClr val="FF647C">
                <a:alpha val="3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7" name="Text 51">
            <a:extLst xmlns:a="http://schemas.openxmlformats.org/drawingml/2006/main">
              <a:ext uri="{FF2B5EF4-FFF2-40B4-BE49-F238E27FC236}">
                <a16:creationId xmlns:a16="http://schemas.microsoft.com/office/drawing/2014/main" id="{7DDA179F-9D1E-4925-8AD1-ADCFF1D9A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7680" y="5879592"/>
            <a:ext cx="3602736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20" b="1">
                <a:solidFill>
                  <a:srgbClr val="FF647C"/>
                </a:solidFill>
                <a:latin typeface="Inter"/>
                <a:ea typeface="Inter"/>
                <a:cs typeface="Inter"/>
              </a:rPr>
              <a:t>REGISTRY ≠ ENDORSEMENT</a:t>
            </a:r>
            <a:endParaRPr sz="1120"/>
          </a:p>
        </p:txBody>
      </p:sp>
      <p:sp>
        <p:nvSpPr>
          <p:cNvPr id="68" name="Shape 52">
            <a:extLst xmlns:a="http://schemas.openxmlformats.org/drawingml/2006/main">
              <a:ext uri="{FF2B5EF4-FFF2-40B4-BE49-F238E27FC236}">
                <a16:creationId xmlns:a16="http://schemas.microsoft.com/office/drawing/2014/main" id="{E78F2D87-A69B-45A3-A510-2A8A7E5AC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28232"/>
            <a:ext cx="1104595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9" name="Text 53">
            <a:extLst xmlns:a="http://schemas.openxmlformats.org/drawingml/2006/main">
              <a:ext uri="{FF2B5EF4-FFF2-40B4-BE49-F238E27FC236}">
                <a16:creationId xmlns:a16="http://schemas.microsoft.com/office/drawing/2014/main" id="{1BF5AC95-5E4E-4CC4-9897-1060F8116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83096"/>
            <a:ext cx="38404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 spc="80">
                <a:solidFill>
                  <a:srgbClr val="72839A"/>
                </a:solidFill>
                <a:latin typeface="Inter"/>
                <a:ea typeface="Inter"/>
                <a:cs typeface="Inter"/>
              </a:rPr>
              <a:t>ACT I · PRODUCT</a:t>
            </a:r>
            <a:endParaRPr sz="850"/>
          </a:p>
        </p:txBody>
      </p:sp>
      <p:sp>
        <p:nvSpPr>
          <p:cNvPr id="70" name="Text 54">
            <a:extLst xmlns:a="http://schemas.openxmlformats.org/drawingml/2006/main">
              <a:ext uri="{FF2B5EF4-FFF2-40B4-BE49-F238E27FC236}">
                <a16:creationId xmlns:a16="http://schemas.microsoft.com/office/drawing/2014/main" id="{7F48E98E-9224-496D-810F-DBCB28F18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6483096"/>
            <a:ext cx="2834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endParaRPr sz="850"/>
          </a:p>
        </p:txBody>
      </p:sp>
      <p:sp>
        <p:nvSpPr>
          <p:cNvPr id="71" name="Text 55">
            <a:extLst xmlns:a="http://schemas.openxmlformats.org/drawingml/2006/main">
              <a:ext uri="{FF2B5EF4-FFF2-40B4-BE49-F238E27FC236}">
                <a16:creationId xmlns:a16="http://schemas.microsoft.com/office/drawing/2014/main" id="{2C19A38B-79E4-460F-AC3B-983BF5132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528" y="6473952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50" b="1">
                <a:solidFill>
                  <a:srgbClr val="72839A"/>
                </a:solidFill>
                <a:latin typeface="Inter"/>
                <a:ea typeface="Inter"/>
                <a:cs typeface="Inter"/>
              </a:rPr>
              <a:t>04</a:t>
            </a:r>
            <a:endParaRPr sz="850"/>
          </a:p>
        </p:txBody>
      </p:sp>
    </p:spTree>
    <p:extLst>
      <p:ext uri="{BB962C8B-B14F-4D97-AF65-F5344CB8AC3E}">
        <p14:creationId xmlns:p14="http://schemas.microsoft.com/office/powerpoint/2010/main" val="212163793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8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7e126bba3d4e5a">
            <a:extLst>
              <a:ext uri="{96DAC541-7B7A-43D3-8B79-37D633B846F1}">
                <asvg:svgBlip xmlns:asvg="http://schemas.microsoft.com/office/drawing/2016/SVG/main" r:embed="R12de90f7592e45f4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FDCF8140-3E40-45CB-AA58-3F964CFA6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110185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 spc="160">
                <a:solidFill>
                  <a:srgbClr val="35D4E7"/>
                </a:solidFill>
                <a:latin typeface="Inter"/>
                <a:ea typeface="Inter"/>
                <a:cs typeface="Inter"/>
              </a:rPr>
              <a:t>BORED APES · MEME COINS · VERY CALM MARKETS</a:t>
            </a:r>
            <a:endParaRPr sz="95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ACDB3A7E-3FE5-4E4B-9A49-A5BC194EE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0080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7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Customer acquisition: the VC arrives</a:t>
            </a:r>
            <a:endParaRPr sz="2700"/>
          </a:p>
        </p:txBody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C7A88CFA-F9AC-4289-BB0B-6E9D577EA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417320"/>
            <a:ext cx="3794760" cy="4480560"/>
          </a:xfrm>
          <a:prstGeom xmlns:a="http://schemas.openxmlformats.org/drawingml/2006/main" prst="roundRect">
            <a:avLst>
              <a:gd name="adj" fmla="val 1928"/>
            </a:avLst>
          </a:prstGeom>
          <a:solidFill xmlns:a="http://schemas.openxmlformats.org/drawingml/2006/main">
            <a:srgbClr val="11182A"/>
          </a:solidFill>
          <a:ln xmlns:a="http://schemas.openxmlformats.org/drawingml/2006/main" w="12700">
            <a:solidFill>
              <a:srgbClr val="A879FF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7AD2CFA4-D58B-4F92-90A6-138813C2E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1719072"/>
            <a:ext cx="1481328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A879FF">
              <a:alpha val="17000"/>
            </a:srgbClr>
          </a:solidFill>
          <a:ln xmlns:a="http://schemas.openxmlformats.org/drawingml/2006/main" w="12700">
            <a:solidFill>
              <a:srgbClr val="A879FF">
                <a:alpha val="4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3573F9D7-8A18-48BC-AA6C-A3171C85B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" y="1728216"/>
            <a:ext cx="133502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60" b="1">
                <a:solidFill>
                  <a:srgbClr val="D8C5FF"/>
                </a:solidFill>
                <a:latin typeface="Inter"/>
                <a:ea typeface="Inter"/>
                <a:cs typeface="Inter"/>
              </a:rPr>
              <a:t>PRIORITY CUSTOMER</a:t>
            </a:r>
            <a:endParaRPr sz="86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61DFD081-B848-439B-8971-4AB129D9C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2176272"/>
            <a:ext cx="2075688" cy="20756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7D5B50"/>
          </a:solidFill>
          <a:ln xmlns:a="http://schemas.openxmlformats.org/drawingml/2006/main" w="12700">
            <a:solidFill>
              <a:srgbClr val="FF6FA8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89F1FCC8-065D-49F4-BCC4-F0785DAE9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" y="2578608"/>
            <a:ext cx="512064" cy="6583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E4E46"/>
          </a:solidFill>
          <a:ln xmlns:a="http://schemas.openxmlformats.org/drawingml/2006/main" w="12700">
            <a:solidFill>
              <a:srgbClr val="6E4E4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A1E4E83E-DFE2-4DC2-888C-104B5756E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3824" y="2578608"/>
            <a:ext cx="512064" cy="6583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E4E46"/>
          </a:solidFill>
          <a:ln xmlns:a="http://schemas.openxmlformats.org/drawingml/2006/main" w="12700">
            <a:solidFill>
              <a:srgbClr val="6E4E46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64844E6C-2F42-4FC5-945B-842164729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5648" y="3081528"/>
            <a:ext cx="1344168" cy="8321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37A68"/>
          </a:solidFill>
          <a:ln xmlns:a="http://schemas.openxmlformats.org/drawingml/2006/main" w="12700">
            <a:solidFill>
              <a:srgbClr val="A37A6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29803527-F38F-4821-BCBA-B77B8A39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3352" y="2615184"/>
            <a:ext cx="713232" cy="31089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A13"/>
          </a:solidFill>
          <a:ln xmlns:a="http://schemas.openxmlformats.org/drawingml/2006/main" w="12700">
            <a:solidFill>
              <a:srgbClr val="050A1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Shape 10">
            <a:extLst xmlns:a="http://schemas.openxmlformats.org/drawingml/2006/main">
              <a:ext uri="{FF2B5EF4-FFF2-40B4-BE49-F238E27FC236}">
                <a16:creationId xmlns:a16="http://schemas.microsoft.com/office/drawing/2014/main" id="{8EC5F4F3-C747-427A-85AB-A57DE54C3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87168" y="2615184"/>
            <a:ext cx="713232" cy="31089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050A13"/>
          </a:solidFill>
          <a:ln xmlns:a="http://schemas.openxmlformats.org/drawingml/2006/main" w="12700">
            <a:solidFill>
              <a:srgbClr val="050A1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4" name="Shape 11">
            <a:extLst xmlns:a="http://schemas.openxmlformats.org/drawingml/2006/main">
              <a:ext uri="{FF2B5EF4-FFF2-40B4-BE49-F238E27FC236}">
                <a16:creationId xmlns:a16="http://schemas.microsoft.com/office/drawing/2014/main" id="{7713FF56-0EDA-43B6-9B66-FE1075AAA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6584" y="2770632"/>
            <a:ext cx="10972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050A1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5" name="Shape 12">
            <a:extLst xmlns:a="http://schemas.openxmlformats.org/drawingml/2006/main">
              <a:ext uri="{FF2B5EF4-FFF2-40B4-BE49-F238E27FC236}">
                <a16:creationId xmlns:a16="http://schemas.microsoft.com/office/drawing/2014/main" id="{175B8529-D0E1-4835-BCA4-1B3794FD3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0552" y="3346704"/>
            <a:ext cx="594360" cy="320040"/>
          </a:xfrm>
          <a:prstGeom xmlns:a="http://schemas.openxmlformats.org/drawingml/2006/main" prst="arc">
            <a:avLst/>
          </a:prstGeom>
          <a:solidFill xmlns:a="http://schemas.openxmlformats.org/drawingml/2006/main">
            <a:srgbClr val="A37A68">
              <a:alpha val="0"/>
            </a:srgbClr>
          </a:solidFill>
          <a:ln xmlns:a="http://schemas.openxmlformats.org/drawingml/2006/main" w="12700">
            <a:solidFill>
              <a:srgbClr val="050A1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201A2786-B29C-4F86-B492-F1BAD7235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480000">
            <a:off x="2852928" y="3867912"/>
            <a:ext cx="53035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000" b="1">
                <a:solidFill>
                  <a:srgbClr val="F7B955"/>
                </a:solidFill>
                <a:latin typeface="Inter"/>
                <a:ea typeface="Inter"/>
                <a:cs typeface="Inter"/>
              </a:rPr>
              <a:t>VC</a:t>
            </a:r>
            <a:endParaRPr sz="200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1806F94E-7376-4771-A985-548725314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4599432"/>
            <a:ext cx="3218688" cy="7132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“Can your agent analyse</a:t>
            </a:r>
            <a:endParaRPr sz="1700"/>
          </a:p>
          <a:p xmlns:a="http://schemas.openxmlformats.org/drawingml/2006/main">
            <a:pPr marL="0" indent="0" algn="ctr">
              <a:buNone/>
            </a:pPr>
            <a:r>
              <a:rPr sz="17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my portfolio?”</a:t>
            </a:r>
            <a:endParaRPr sz="1700"/>
          </a:p>
        </p:txBody>
      </p:sp>
      <p:sp>
        <p:nvSpPr>
          <p:cNvPr id="18" name="Text 15">
            <a:extLst xmlns:a="http://schemas.openxmlformats.org/drawingml/2006/main">
              <a:ext uri="{FF2B5EF4-FFF2-40B4-BE49-F238E27FC236}">
                <a16:creationId xmlns:a16="http://schemas.microsoft.com/office/drawing/2014/main" id="{8E9F1FB4-D0FC-4529-BA06-3850B0742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" y="5340096"/>
            <a:ext cx="3218688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20">
                <a:solidFill>
                  <a:srgbClr val="A7B5C8"/>
                </a:solidFill>
                <a:latin typeface="Inter"/>
                <a:ea typeface="Inter"/>
                <a:cs typeface="Inter"/>
              </a:rPr>
              <a:t>Nothing clarifies product priorities</a:t>
            </a:r>
            <a:endParaRPr sz="1120"/>
          </a:p>
          <a:p xmlns:a="http://schemas.openxmlformats.org/drawingml/2006/main">
            <a:pPr marL="0" indent="0" algn="ctr">
              <a:buNone/>
            </a:pPr>
            <a:r>
              <a:rPr sz="1120">
                <a:solidFill>
                  <a:srgbClr val="A7B5C8"/>
                </a:solidFill>
                <a:latin typeface="Inter"/>
                <a:ea typeface="Inter"/>
                <a:cs typeface="Inter"/>
              </a:rPr>
              <a:t>like consequences.</a:t>
            </a:r>
            <a:endParaRPr sz="1120"/>
          </a:p>
        </p:txBody>
      </p:sp>
      <p:sp>
        <p:nvSpPr>
          <p:cNvPr id="19" name="Shape 16">
            <a:extLst xmlns:a="http://schemas.openxmlformats.org/drawingml/2006/main">
              <a:ext uri="{FF2B5EF4-FFF2-40B4-BE49-F238E27FC236}">
                <a16:creationId xmlns:a16="http://schemas.microsoft.com/office/drawing/2014/main" id="{727CF2CE-4996-40A2-88FF-6C328E52F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0872" y="1417320"/>
            <a:ext cx="3246120" cy="2039112"/>
          </a:xfrm>
          <a:prstGeom xmlns:a="http://schemas.openxmlformats.org/drawingml/2006/main" prst="roundRect">
            <a:avLst>
              <a:gd name="adj" fmla="val 3587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0" name="Text 17">
            <a:extLst xmlns:a="http://schemas.openxmlformats.org/drawingml/2006/main">
              <a:ext uri="{FF2B5EF4-FFF2-40B4-BE49-F238E27FC236}">
                <a16:creationId xmlns:a16="http://schemas.microsoft.com/office/drawing/2014/main" id="{37E1AF01-7C98-4D83-8D0D-FAFB3EC9F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1673352"/>
            <a:ext cx="201168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100">
                <a:solidFill>
                  <a:srgbClr val="35D4E7"/>
                </a:solidFill>
                <a:latin typeface="Inter"/>
                <a:ea typeface="Inter"/>
                <a:cs typeface="Inter"/>
              </a:rPr>
              <a:t>BAYC FLOOR · ETH</a:t>
            </a:r>
            <a:endParaRPr sz="1000"/>
          </a:p>
        </p:txBody>
      </p:sp>
      <p:sp>
        <p:nvSpPr>
          <p:cNvPr id="21" name="Shape 18">
            <a:extLst xmlns:a="http://schemas.openxmlformats.org/drawingml/2006/main">
              <a:ext uri="{FF2B5EF4-FFF2-40B4-BE49-F238E27FC236}">
                <a16:creationId xmlns:a16="http://schemas.microsoft.com/office/drawing/2014/main" id="{389645C9-D6B6-4CD4-A583-A3E6708B7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912" y="2990088"/>
            <a:ext cx="245059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Shape 19">
            <a:extLst xmlns:a="http://schemas.openxmlformats.org/drawingml/2006/main">
              <a:ext uri="{FF2B5EF4-FFF2-40B4-BE49-F238E27FC236}">
                <a16:creationId xmlns:a16="http://schemas.microsoft.com/office/drawing/2014/main" id="{9272E3B1-4C69-4EB3-A622-71E78639A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912" y="2011680"/>
            <a:ext cx="0" cy="9784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Shape 20">
            <a:extLst xmlns:a="http://schemas.openxmlformats.org/drawingml/2006/main">
              <a:ext uri="{FF2B5EF4-FFF2-40B4-BE49-F238E27FC236}">
                <a16:creationId xmlns:a16="http://schemas.microsoft.com/office/drawing/2014/main" id="{C8AC9AA6-8284-47EB-BFA3-5CA9526A2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4920" y="2889504"/>
            <a:ext cx="10332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Shape 21">
            <a:extLst xmlns:a="http://schemas.openxmlformats.org/drawingml/2006/main">
              <a:ext uri="{FF2B5EF4-FFF2-40B4-BE49-F238E27FC236}">
                <a16:creationId xmlns:a16="http://schemas.microsoft.com/office/drawing/2014/main" id="{2B8A05B9-CDFF-4A1C-8FF6-32354C25C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192" y="2130552"/>
            <a:ext cx="1133856" cy="69494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Shape 22">
            <a:extLst xmlns:a="http://schemas.openxmlformats.org/drawingml/2006/main">
              <a:ext uri="{FF2B5EF4-FFF2-40B4-BE49-F238E27FC236}">
                <a16:creationId xmlns:a16="http://schemas.microsoft.com/office/drawing/2014/main" id="{4B7994B7-05A6-4041-8DE7-8A729648A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912" y="2825496"/>
            <a:ext cx="128016" cy="12801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D4E7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Shape 23">
            <a:extLst xmlns:a="http://schemas.openxmlformats.org/drawingml/2006/main">
              <a:ext uri="{FF2B5EF4-FFF2-40B4-BE49-F238E27FC236}">
                <a16:creationId xmlns:a16="http://schemas.microsoft.com/office/drawing/2014/main" id="{926C8B1C-2923-4A95-80AD-D26700C45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4184" y="2066544"/>
            <a:ext cx="128016" cy="12801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D4E7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Shape 24">
            <a:extLst xmlns:a="http://schemas.openxmlformats.org/drawingml/2006/main">
              <a:ext uri="{FF2B5EF4-FFF2-40B4-BE49-F238E27FC236}">
                <a16:creationId xmlns:a16="http://schemas.microsoft.com/office/drawing/2014/main" id="{CCB21609-7E58-49F1-9018-12BFC5432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8040" y="2761488"/>
            <a:ext cx="128016" cy="12801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D4E7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8" name="Text 25">
            <a:extLst xmlns:a="http://schemas.openxmlformats.org/drawingml/2006/main">
              <a:ext uri="{FF2B5EF4-FFF2-40B4-BE49-F238E27FC236}">
                <a16:creationId xmlns:a16="http://schemas.microsoft.com/office/drawing/2014/main" id="{13E6742C-2C8C-468F-9331-630B34E46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3752" y="3054096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A7B5C8"/>
                </a:solidFill>
                <a:latin typeface="Inter"/>
                <a:ea typeface="Inter"/>
                <a:cs typeface="Inter"/>
              </a:rPr>
              <a:t>0.08</a:t>
            </a:r>
            <a:endParaRPr sz="850"/>
          </a:p>
        </p:txBody>
      </p:sp>
      <p:sp>
        <p:nvSpPr>
          <p:cNvPr id="29" name="Text 26">
            <a:extLst xmlns:a="http://schemas.openxmlformats.org/drawingml/2006/main">
              <a:ext uri="{FF2B5EF4-FFF2-40B4-BE49-F238E27FC236}">
                <a16:creationId xmlns:a16="http://schemas.microsoft.com/office/drawing/2014/main" id="{EA0DD4E3-2BF6-47E5-9C2C-3E110F597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33872" y="1874520"/>
            <a:ext cx="56692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35D4E7"/>
                </a:solidFill>
                <a:latin typeface="Inter"/>
                <a:ea typeface="Inter"/>
                <a:cs typeface="Inter"/>
              </a:rPr>
              <a:t>~145</a:t>
            </a:r>
            <a:endParaRPr sz="850"/>
          </a:p>
        </p:txBody>
      </p:sp>
      <p:sp>
        <p:nvSpPr>
          <p:cNvPr id="30" name="Text 27">
            <a:extLst xmlns:a="http://schemas.openxmlformats.org/drawingml/2006/main">
              <a:ext uri="{FF2B5EF4-FFF2-40B4-BE49-F238E27FC236}">
                <a16:creationId xmlns:a16="http://schemas.microsoft.com/office/drawing/2014/main" id="{A0FF5EF1-475E-4591-B11D-39C0EF24F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6016" y="2898648"/>
            <a:ext cx="530352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A7B5C8"/>
                </a:solidFill>
                <a:latin typeface="Inter"/>
                <a:ea typeface="Inter"/>
                <a:cs typeface="Inter"/>
              </a:rPr>
              <a:t>~6.2</a:t>
            </a:r>
            <a:endParaRPr sz="850"/>
          </a:p>
        </p:txBody>
      </p:sp>
      <p:sp>
        <p:nvSpPr>
          <p:cNvPr id="31" name="Text 28">
            <a:extLst xmlns:a="http://schemas.openxmlformats.org/drawingml/2006/main">
              <a:ext uri="{FF2B5EF4-FFF2-40B4-BE49-F238E27FC236}">
                <a16:creationId xmlns:a16="http://schemas.microsoft.com/office/drawing/2014/main" id="{EC22E1D2-44FC-40CC-BDFB-359C1AA8F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64608" y="3209544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80">
                <a:solidFill>
                  <a:srgbClr val="72839A"/>
                </a:solidFill>
                <a:latin typeface="Inter"/>
                <a:ea typeface="Inter"/>
                <a:cs typeface="Inter"/>
              </a:rPr>
              <a:t>2021</a:t>
            </a:r>
            <a:endParaRPr sz="780"/>
          </a:p>
        </p:txBody>
      </p:sp>
      <p:sp>
        <p:nvSpPr>
          <p:cNvPr id="32" name="Text 29">
            <a:extLst xmlns:a="http://schemas.openxmlformats.org/drawingml/2006/main">
              <a:ext uri="{FF2B5EF4-FFF2-40B4-BE49-F238E27FC236}">
                <a16:creationId xmlns:a16="http://schemas.microsoft.com/office/drawing/2014/main" id="{2204D5EF-876D-43B6-BCC3-DC0C1AB8E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79592" y="3209544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80">
                <a:solidFill>
                  <a:srgbClr val="72839A"/>
                </a:solidFill>
                <a:latin typeface="Inter"/>
                <a:ea typeface="Inter"/>
                <a:cs typeface="Inter"/>
              </a:rPr>
              <a:t>2022</a:t>
            </a:r>
            <a:endParaRPr sz="780"/>
          </a:p>
        </p:txBody>
      </p:sp>
      <p:sp>
        <p:nvSpPr>
          <p:cNvPr id="33" name="Text 30">
            <a:extLst xmlns:a="http://schemas.openxmlformats.org/drawingml/2006/main">
              <a:ext uri="{FF2B5EF4-FFF2-40B4-BE49-F238E27FC236}">
                <a16:creationId xmlns:a16="http://schemas.microsoft.com/office/drawing/2014/main" id="{EBDA03A2-D9EE-4E7F-8F67-8E0FC0EF9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4304" y="3209544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80">
                <a:solidFill>
                  <a:srgbClr val="72839A"/>
                </a:solidFill>
                <a:latin typeface="Inter"/>
                <a:ea typeface="Inter"/>
                <a:cs typeface="Inter"/>
              </a:rPr>
              <a:t>2026</a:t>
            </a:r>
            <a:endParaRPr sz="780"/>
          </a:p>
        </p:txBody>
      </p:sp>
      <p:sp>
        <p:nvSpPr>
          <p:cNvPr id="34" name="Shape 31">
            <a:extLst xmlns:a="http://schemas.openxmlformats.org/drawingml/2006/main">
              <a:ext uri="{FF2B5EF4-FFF2-40B4-BE49-F238E27FC236}">
                <a16:creationId xmlns:a16="http://schemas.microsoft.com/office/drawing/2014/main" id="{84ABFA9B-D18F-411D-957D-03D202AD8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1417320"/>
            <a:ext cx="3310128" cy="2039112"/>
          </a:xfrm>
          <a:prstGeom xmlns:a="http://schemas.openxmlformats.org/drawingml/2006/main" prst="roundRect">
            <a:avLst>
              <a:gd name="adj" fmla="val 3587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5" name="Text 32">
            <a:extLst xmlns:a="http://schemas.openxmlformats.org/drawingml/2006/main">
              <a:ext uri="{FF2B5EF4-FFF2-40B4-BE49-F238E27FC236}">
                <a16:creationId xmlns:a16="http://schemas.microsoft.com/office/drawing/2014/main" id="{F70B4003-1523-4DDC-BC94-73FDDB55C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6216" y="1673352"/>
            <a:ext cx="182880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100">
                <a:solidFill>
                  <a:srgbClr val="F7B955"/>
                </a:solidFill>
                <a:latin typeface="Inter"/>
                <a:ea typeface="Inter"/>
                <a:cs typeface="Inter"/>
              </a:rPr>
              <a:t>TRUMP COIN · USD</a:t>
            </a:r>
            <a:endParaRPr sz="1000"/>
          </a:p>
        </p:txBody>
      </p:sp>
      <p:sp>
        <p:nvSpPr>
          <p:cNvPr id="36" name="Shape 33">
            <a:extLst xmlns:a="http://schemas.openxmlformats.org/drawingml/2006/main">
              <a:ext uri="{FF2B5EF4-FFF2-40B4-BE49-F238E27FC236}">
                <a16:creationId xmlns:a16="http://schemas.microsoft.com/office/drawing/2014/main" id="{DE576B70-73ED-4144-927E-5B92783A7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2792" y="2990088"/>
            <a:ext cx="246888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7" name="Shape 34">
            <a:extLst xmlns:a="http://schemas.openxmlformats.org/drawingml/2006/main">
              <a:ext uri="{FF2B5EF4-FFF2-40B4-BE49-F238E27FC236}">
                <a16:creationId xmlns:a16="http://schemas.microsoft.com/office/drawing/2014/main" id="{F4CFE0D2-D5B6-4BF2-AF93-887C905C0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2792" y="2011680"/>
            <a:ext cx="0" cy="9784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8" name="Shape 35">
            <a:extLst xmlns:a="http://schemas.openxmlformats.org/drawingml/2006/main">
              <a:ext uri="{FF2B5EF4-FFF2-40B4-BE49-F238E27FC236}">
                <a16:creationId xmlns:a16="http://schemas.microsoft.com/office/drawing/2014/main" id="{7D1D679F-444C-4B60-A5E3-7788B89D8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2520" y="2139696"/>
            <a:ext cx="2020824" cy="71323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F7B95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9" name="Shape 36">
            <a:extLst xmlns:a="http://schemas.openxmlformats.org/drawingml/2006/main">
              <a:ext uri="{FF2B5EF4-FFF2-40B4-BE49-F238E27FC236}">
                <a16:creationId xmlns:a16="http://schemas.microsoft.com/office/drawing/2014/main" id="{CEE7C5DA-96A1-4BDA-907F-73694A3AD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2" y="2075688"/>
            <a:ext cx="128016" cy="12801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B955"/>
          </a:solidFill>
          <a:ln xmlns:a="http://schemas.openxmlformats.org/drawingml/2006/main" w="12700">
            <a:solidFill>
              <a:srgbClr val="F7B95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0" name="Shape 37">
            <a:extLst xmlns:a="http://schemas.openxmlformats.org/drawingml/2006/main">
              <a:ext uri="{FF2B5EF4-FFF2-40B4-BE49-F238E27FC236}">
                <a16:creationId xmlns:a16="http://schemas.microsoft.com/office/drawing/2014/main" id="{19A39427-B098-432E-9957-63B8151AC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7776" y="2532888"/>
            <a:ext cx="128016" cy="12801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B955"/>
          </a:solidFill>
          <a:ln xmlns:a="http://schemas.openxmlformats.org/drawingml/2006/main" w="12700">
            <a:solidFill>
              <a:srgbClr val="F7B95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1" name="Shape 38">
            <a:extLst xmlns:a="http://schemas.openxmlformats.org/drawingml/2006/main">
              <a:ext uri="{FF2B5EF4-FFF2-40B4-BE49-F238E27FC236}">
                <a16:creationId xmlns:a16="http://schemas.microsoft.com/office/drawing/2014/main" id="{502343D0-D7CE-489B-86BA-B19345FE5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89336" y="2788920"/>
            <a:ext cx="128016" cy="12801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B955"/>
          </a:solidFill>
          <a:ln xmlns:a="http://schemas.openxmlformats.org/drawingml/2006/main" w="12700">
            <a:solidFill>
              <a:srgbClr val="F7B95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2" name="Text 39">
            <a:extLst xmlns:a="http://schemas.openxmlformats.org/drawingml/2006/main">
              <a:ext uri="{FF2B5EF4-FFF2-40B4-BE49-F238E27FC236}">
                <a16:creationId xmlns:a16="http://schemas.microsoft.com/office/drawing/2014/main" id="{AFF8135F-1AFC-4004-9F3B-41071CB9E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0" y="1892808"/>
            <a:ext cx="6400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F7B955"/>
                </a:solidFill>
                <a:latin typeface="Inter"/>
                <a:ea typeface="Inter"/>
                <a:cs typeface="Inter"/>
              </a:rPr>
              <a:t>$73.43</a:t>
            </a:r>
            <a:endParaRPr sz="850"/>
          </a:p>
        </p:txBody>
      </p:sp>
      <p:sp>
        <p:nvSpPr>
          <p:cNvPr id="43" name="Text 40">
            <a:extLst xmlns:a="http://schemas.openxmlformats.org/drawingml/2006/main">
              <a:ext uri="{FF2B5EF4-FFF2-40B4-BE49-F238E27FC236}">
                <a16:creationId xmlns:a16="http://schemas.microsoft.com/office/drawing/2014/main" id="{39D581A6-C347-45D8-BD50-9C64AF083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9176" y="2386584"/>
            <a:ext cx="6400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A7B5C8"/>
                </a:solidFill>
                <a:latin typeface="Inter"/>
                <a:ea typeface="Inter"/>
                <a:cs typeface="Inter"/>
              </a:rPr>
              <a:t>~$4.8</a:t>
            </a:r>
            <a:endParaRPr sz="850"/>
          </a:p>
        </p:txBody>
      </p:sp>
      <p:sp>
        <p:nvSpPr>
          <p:cNvPr id="44" name="Text 41">
            <a:extLst xmlns:a="http://schemas.openxmlformats.org/drawingml/2006/main">
              <a:ext uri="{FF2B5EF4-FFF2-40B4-BE49-F238E27FC236}">
                <a16:creationId xmlns:a16="http://schemas.microsoft.com/office/drawing/2014/main" id="{6A7053F0-9F23-44B5-BEB6-52F71B89B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69880" y="2907792"/>
            <a:ext cx="6400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A7B5C8"/>
                </a:solidFill>
                <a:latin typeface="Inter"/>
                <a:ea typeface="Inter"/>
                <a:cs typeface="Inter"/>
              </a:rPr>
              <a:t>~$2.0</a:t>
            </a:r>
            <a:endParaRPr sz="850"/>
          </a:p>
        </p:txBody>
      </p:sp>
      <p:sp>
        <p:nvSpPr>
          <p:cNvPr id="45" name="Text 42">
            <a:extLst xmlns:a="http://schemas.openxmlformats.org/drawingml/2006/main">
              <a:ext uri="{FF2B5EF4-FFF2-40B4-BE49-F238E27FC236}">
                <a16:creationId xmlns:a16="http://schemas.microsoft.com/office/drawing/2014/main" id="{45027566-6250-4CCE-B0F3-934018A7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5632" y="3209544"/>
            <a:ext cx="685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80">
                <a:solidFill>
                  <a:srgbClr val="72839A"/>
                </a:solidFill>
                <a:latin typeface="Inter"/>
                <a:ea typeface="Inter"/>
                <a:cs typeface="Inter"/>
              </a:rPr>
              <a:t>JAN 25</a:t>
            </a:r>
            <a:endParaRPr sz="780"/>
          </a:p>
        </p:txBody>
      </p:sp>
      <p:sp>
        <p:nvSpPr>
          <p:cNvPr id="46" name="Text 43">
            <a:extLst xmlns:a="http://schemas.openxmlformats.org/drawingml/2006/main">
              <a:ext uri="{FF2B5EF4-FFF2-40B4-BE49-F238E27FC236}">
                <a16:creationId xmlns:a16="http://schemas.microsoft.com/office/drawing/2014/main" id="{D7C37DE3-9F73-4C6C-9D85-69D634FEA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09544"/>
            <a:ext cx="685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80">
                <a:solidFill>
                  <a:srgbClr val="72839A"/>
                </a:solidFill>
                <a:latin typeface="Inter"/>
                <a:ea typeface="Inter"/>
                <a:cs typeface="Inter"/>
              </a:rPr>
              <a:t>DEC 25</a:t>
            </a:r>
            <a:endParaRPr sz="780"/>
          </a:p>
        </p:txBody>
      </p:sp>
      <p:sp>
        <p:nvSpPr>
          <p:cNvPr id="47" name="Text 44">
            <a:extLst xmlns:a="http://schemas.openxmlformats.org/drawingml/2006/main">
              <a:ext uri="{FF2B5EF4-FFF2-40B4-BE49-F238E27FC236}">
                <a16:creationId xmlns:a16="http://schemas.microsoft.com/office/drawing/2014/main" id="{E46FD72B-F4DE-45AA-A929-085351AB9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5016" y="3209544"/>
            <a:ext cx="68580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80">
                <a:solidFill>
                  <a:srgbClr val="72839A"/>
                </a:solidFill>
                <a:latin typeface="Inter"/>
                <a:ea typeface="Inter"/>
                <a:cs typeface="Inter"/>
              </a:rPr>
              <a:t>SEP 26</a:t>
            </a:r>
            <a:endParaRPr sz="780"/>
          </a:p>
        </p:txBody>
      </p:sp>
      <p:sp>
        <p:nvSpPr>
          <p:cNvPr id="48" name="Shape 45">
            <a:extLst xmlns:a="http://schemas.openxmlformats.org/drawingml/2006/main">
              <a:ext uri="{FF2B5EF4-FFF2-40B4-BE49-F238E27FC236}">
                <a16:creationId xmlns:a16="http://schemas.microsoft.com/office/drawing/2014/main" id="{F1BCB6DC-2693-4F43-B226-B6A76ACFF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0872" y="3785616"/>
            <a:ext cx="6922008" cy="2112264"/>
          </a:xfrm>
          <a:prstGeom xmlns:a="http://schemas.openxmlformats.org/drawingml/2006/main" prst="roundRect">
            <a:avLst>
              <a:gd name="adj" fmla="val 3463"/>
            </a:avLst>
          </a:prstGeom>
          <a:solidFill xmlns:a="http://schemas.openxmlformats.org/drawingml/2006/main">
            <a:srgbClr val="0D182B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9" name="Text 46">
            <a:extLst xmlns:a="http://schemas.openxmlformats.org/drawingml/2006/main">
              <a:ext uri="{FF2B5EF4-FFF2-40B4-BE49-F238E27FC236}">
                <a16:creationId xmlns:a16="http://schemas.microsoft.com/office/drawing/2014/main" id="{54EA4B8B-FDF9-4D31-BFAC-ACB8D5020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1768" y="4087368"/>
            <a:ext cx="22860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10">
                <a:solidFill>
                  <a:srgbClr val="FF6FA8"/>
                </a:solidFill>
                <a:latin typeface="Inter"/>
                <a:ea typeface="Inter"/>
                <a:cs typeface="Inter"/>
              </a:rPr>
              <a:t>THE REQUIREMENTS CHANGE</a:t>
            </a:r>
            <a:endParaRPr sz="900"/>
          </a:p>
        </p:txBody>
      </p:sp>
      <p:pic>
        <p:nvPicPr>
          <p:cNvPr id="11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b34ff0614d4136">
            <a:extLst>
              <a:ext uri="{96DAC541-7B7A-43D3-8B79-37D633B846F1}">
                <asvg:svgBlip xmlns:asvg="http://schemas.microsoft.com/office/drawing/2016/SVG/main" r:embed="R37f76918a52c4cb5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10912" y="4502404"/>
            <a:ext cx="228600" cy="203200"/>
          </a:xfrm>
          <a:prstGeom xmlns:a="http://schemas.openxmlformats.org/drawingml/2006/main" prst="rect">
            <a:avLst/>
          </a:prstGeom>
        </p:spPr>
      </p:pic>
      <p:sp>
        <p:nvSpPr>
          <p:cNvPr id="51" name="Text 47">
            <a:extLst xmlns:a="http://schemas.openxmlformats.org/drawingml/2006/main">
              <a:ext uri="{FF2B5EF4-FFF2-40B4-BE49-F238E27FC236}">
                <a16:creationId xmlns:a16="http://schemas.microsoft.com/office/drawing/2014/main" id="{3A698963-49F1-4022-BD8F-A9EE62B21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6672" y="4480560"/>
            <a:ext cx="539496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8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Who can see my data? How long is it kept?</a:t>
            </a:r>
            <a:endParaRPr sz="1250"/>
          </a:p>
        </p:txBody>
      </p:sp>
      <p:sp>
        <p:nvSpPr>
          <p:cNvPr id="52" name="Shape 48">
            <a:extLst xmlns:a="http://schemas.openxmlformats.org/drawingml/2006/main">
              <a:ext uri="{FF2B5EF4-FFF2-40B4-BE49-F238E27FC236}">
                <a16:creationId xmlns:a16="http://schemas.microsoft.com/office/drawing/2014/main" id="{243BD13F-95AF-4F97-BEFE-4A5225E64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8208" y="4517136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D4E7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19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3a72ac9f7046f4">
            <a:extLst>
              <a:ext uri="{96DAC541-7B7A-43D3-8B79-37D633B846F1}">
                <asvg:svgBlip xmlns:asvg="http://schemas.microsoft.com/office/drawing/2016/SVG/main" r:embed="R586cae27e11f463a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25200" y="4919472"/>
            <a:ext cx="200025" cy="228600"/>
          </a:xfrm>
          <a:prstGeom xmlns:a="http://schemas.openxmlformats.org/drawingml/2006/main" prst="rect">
            <a:avLst/>
          </a:prstGeom>
        </p:spPr>
      </p:pic>
      <p:sp>
        <p:nvSpPr>
          <p:cNvPr id="54" name="Text 49">
            <a:extLst xmlns:a="http://schemas.openxmlformats.org/drawingml/2006/main">
              <a:ext uri="{FF2B5EF4-FFF2-40B4-BE49-F238E27FC236}">
                <a16:creationId xmlns:a16="http://schemas.microsoft.com/office/drawing/2014/main" id="{7D241636-0F45-47CE-97D9-5754BF1E2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6672" y="4910328"/>
            <a:ext cx="539496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Can the agent take a durable action?</a:t>
            </a:r>
            <a:endParaRPr sz="1250"/>
          </a:p>
        </p:txBody>
      </p:sp>
      <p:sp>
        <p:nvSpPr>
          <p:cNvPr id="55" name="Shape 50">
            <a:extLst xmlns:a="http://schemas.openxmlformats.org/drawingml/2006/main">
              <a:ext uri="{FF2B5EF4-FFF2-40B4-BE49-F238E27FC236}">
                <a16:creationId xmlns:a16="http://schemas.microsoft.com/office/drawing/2014/main" id="{7580A5FD-1D8A-47C3-8248-513B3AC2E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8208" y="4946904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B955"/>
          </a:solidFill>
          <a:ln xmlns:a="http://schemas.openxmlformats.org/drawingml/2006/main" w="12700">
            <a:solidFill>
              <a:srgbClr val="F7B95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22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511f96355c48bf">
            <a:extLst>
              <a:ext uri="{96DAC541-7B7A-43D3-8B79-37D633B846F1}">
                <asvg:svgBlip xmlns:asvg="http://schemas.microsoft.com/office/drawing/2016/SVG/main" r:embed="Rad95eeadd5674a3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10912" y="5349240"/>
            <a:ext cx="228600" cy="228600"/>
          </a:xfrm>
          <a:prstGeom xmlns:a="http://schemas.openxmlformats.org/drawingml/2006/main" prst="rect">
            <a:avLst/>
          </a:prstGeom>
        </p:spPr>
      </p:pic>
      <p:sp>
        <p:nvSpPr>
          <p:cNvPr id="57" name="Text 51">
            <a:extLst xmlns:a="http://schemas.openxmlformats.org/drawingml/2006/main">
              <a:ext uri="{FF2B5EF4-FFF2-40B4-BE49-F238E27FC236}">
                <a16:creationId xmlns:a16="http://schemas.microsoft.com/office/drawing/2014/main" id="{8045A710-45CC-45F7-88EC-A32C6DEBE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6672" y="5340096"/>
            <a:ext cx="3429000" cy="2468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Can I reproduce the answer?</a:t>
            </a:r>
            <a:endParaRPr sz="1250"/>
          </a:p>
        </p:txBody>
      </p:sp>
      <p:sp>
        <p:nvSpPr>
          <p:cNvPr id="58" name="Shape 52">
            <a:extLst xmlns:a="http://schemas.openxmlformats.org/drawingml/2006/main">
              <a:ext uri="{FF2B5EF4-FFF2-40B4-BE49-F238E27FC236}">
                <a16:creationId xmlns:a16="http://schemas.microsoft.com/office/drawing/2014/main" id="{9619EAF8-88C7-4EDC-A142-643ED11DC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8208" y="5376672"/>
            <a:ext cx="146304" cy="1463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79FF"/>
          </a:solidFill>
          <a:ln xmlns:a="http://schemas.openxmlformats.org/drawingml/2006/main" w="12700">
            <a:solidFill>
              <a:srgbClr val="A879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9" name="Text 53">
            <a:extLst xmlns:a="http://schemas.openxmlformats.org/drawingml/2006/main">
              <a:ext uri="{FF2B5EF4-FFF2-40B4-BE49-F238E27FC236}">
                <a16:creationId xmlns:a16="http://schemas.microsoft.com/office/drawing/2014/main" id="{B9E85CC5-9003-417E-B0E6-87AC09DCD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912" y="5660136"/>
            <a:ext cx="2834640" cy="1554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80" i="1">
                <a:solidFill>
                  <a:srgbClr val="72839A"/>
                </a:solidFill>
                <a:latin typeface="Inter"/>
                <a:ea typeface="Inter"/>
                <a:cs typeface="Inter"/>
              </a:rPr>
              <a:t>Milestone illustration, not a daily price series.</a:t>
            </a:r>
            <a:endParaRPr sz="780"/>
          </a:p>
        </p:txBody>
      </p:sp>
      <p:sp>
        <p:nvSpPr>
          <p:cNvPr id="60" name="Shape 54">
            <a:extLst xmlns:a="http://schemas.openxmlformats.org/drawingml/2006/main">
              <a:ext uri="{FF2B5EF4-FFF2-40B4-BE49-F238E27FC236}">
                <a16:creationId xmlns:a16="http://schemas.microsoft.com/office/drawing/2014/main" id="{AF10D755-B85E-48F5-95B3-81DC74D82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28232"/>
            <a:ext cx="1104595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1" name="Text 55">
            <a:extLst xmlns:a="http://schemas.openxmlformats.org/drawingml/2006/main">
              <a:ext uri="{FF2B5EF4-FFF2-40B4-BE49-F238E27FC236}">
                <a16:creationId xmlns:a16="http://schemas.microsoft.com/office/drawing/2014/main" id="{8B51A0B2-65C9-4C43-9D64-B0EE45090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83096"/>
            <a:ext cx="38404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 spc="80">
                <a:solidFill>
                  <a:srgbClr val="72839A"/>
                </a:solidFill>
                <a:latin typeface="Inter"/>
                <a:ea typeface="Inter"/>
                <a:cs typeface="Inter"/>
              </a:rPr>
              <a:t>ACT I · PRODUCT</a:t>
            </a:r>
            <a:endParaRPr sz="850"/>
          </a:p>
        </p:txBody>
      </p:sp>
      <p:sp>
        <p:nvSpPr>
          <p:cNvPr id="62" name="Text 56">
            <a:extLst xmlns:a="http://schemas.openxmlformats.org/drawingml/2006/main">
              <a:ext uri="{FF2B5EF4-FFF2-40B4-BE49-F238E27FC236}">
                <a16:creationId xmlns:a16="http://schemas.microsoft.com/office/drawing/2014/main" id="{31BBD849-9694-4AAB-865D-9499CC27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6483096"/>
            <a:ext cx="2834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endParaRPr sz="850"/>
          </a:p>
        </p:txBody>
      </p:sp>
      <p:sp>
        <p:nvSpPr>
          <p:cNvPr id="63" name="Text 57">
            <a:extLst xmlns:a="http://schemas.openxmlformats.org/drawingml/2006/main">
              <a:ext uri="{FF2B5EF4-FFF2-40B4-BE49-F238E27FC236}">
                <a16:creationId xmlns:a16="http://schemas.microsoft.com/office/drawing/2014/main" id="{7A5E860A-17D0-402C-BAF6-EDDCA7F4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528" y="6473952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50" b="1">
                <a:solidFill>
                  <a:srgbClr val="72839A"/>
                </a:solidFill>
                <a:latin typeface="Inter"/>
                <a:ea typeface="Inter"/>
                <a:cs typeface="Inter"/>
              </a:rPr>
              <a:t>05</a:t>
            </a:r>
            <a:endParaRPr sz="850"/>
          </a:p>
        </p:txBody>
      </p:sp>
      <p:sp xmlns:a="http://schemas.openxmlformats.org/drawingml/2006/main">
        <p:nvSpPr>
          <p:cNvPr id="123" name="Transcript cue: CONTAINED BLAST RADIUS"/>
          <p:cNvSpPr txBox="1"/>
          <p:nvPr/>
        </p:nvSpPr>
        <p:spPr>
          <a:xfrm>
            <a:off x="5001768" y="5623560"/>
            <a:ext cx="3200400" cy="20116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24CBE0"/>
                </a:solidFill>
                <a:latin typeface="Inter"/>
              </a:rPr>
              <a:t>CONTAINED BLAST RADIUS</a:t>
            </a:r>
          </a:p>
        </p:txBody>
      </p:sp>
    </p:spTree>
    <p:extLst>
      <p:ext uri="{BB962C8B-B14F-4D97-AF65-F5344CB8AC3E}">
        <p14:creationId xmlns:p14="http://schemas.microsoft.com/office/powerpoint/2010/main" val="1083701286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6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be3e39a5274e03">
            <a:extLst>
              <a:ext uri="{96DAC541-7B7A-43D3-8B79-37D633B846F1}">
                <asvg:svgBlip xmlns:asvg="http://schemas.microsoft.com/office/drawing/2016/SVG/main" r:embed="R287461fd68c842c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601F3DB4-0586-47D7-A14D-A9DB10C54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110185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 spc="160">
                <a:solidFill>
                  <a:srgbClr val="35D4E7"/>
                </a:solidFill>
                <a:latin typeface="Inter"/>
                <a:ea typeface="Inter"/>
                <a:cs typeface="Inter"/>
              </a:rPr>
              <a:t>FROM CAPABILITY TO CONTROL</a:t>
            </a:r>
            <a:endParaRPr sz="95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CE7A35E4-4D8D-4871-97AE-8147328F9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0080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6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Production expands the control surface</a:t>
            </a:r>
            <a:endParaRPr sz="2650"/>
          </a:p>
        </p:txBody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F01FE2A1-03CE-40F2-A796-D58AA966E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353312"/>
            <a:ext cx="3456432" cy="1261872"/>
          </a:xfrm>
          <a:prstGeom xmlns:a="http://schemas.openxmlformats.org/drawingml/2006/main" prst="roundRect">
            <a:avLst>
              <a:gd name="adj" fmla="val 5797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2265839B-3738-4A61-8AD7-DFC17FD74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5087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B7CFF">
              <a:alpha val="18000"/>
            </a:srgbClr>
          </a:solidFill>
          <a:ln xmlns:a="http://schemas.openxmlformats.org/drawingml/2006/main" w="12700">
            <a:solidFill>
              <a:srgbClr val="5B7C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61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af80388ddb4b47">
            <a:extLst>
              <a:ext uri="{96DAC541-7B7A-43D3-8B79-37D633B846F1}">
                <asvg:svgBlip xmlns:asvg="http://schemas.microsoft.com/office/drawing/2016/SVG/main" r:embed="Rc44bb7b902ed4f69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2104" y="1609344"/>
            <a:ext cx="237744" cy="237744"/>
          </a:xfrm>
          <a:prstGeom xmlns:a="http://schemas.openxmlformats.org/drawingml/2006/main" prst="rect">
            <a:avLst/>
          </a:prstGeom>
        </p:spPr>
      </p:pic>
      <p:sp>
        <p:nvSpPr>
          <p:cNvPr id="8" name="Text 4">
            <a:extLst xmlns:a="http://schemas.openxmlformats.org/drawingml/2006/main">
              <a:ext uri="{FF2B5EF4-FFF2-40B4-BE49-F238E27FC236}">
                <a16:creationId xmlns:a16="http://schemas.microsoft.com/office/drawing/2014/main" id="{6932E7DA-F812-4BA7-8006-AA8E32112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1517904"/>
            <a:ext cx="25786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Identity &amp; entitlements</a:t>
            </a:r>
            <a:endParaRPr sz="1450"/>
          </a:p>
        </p:txBody>
      </p:sp>
      <p:sp>
        <p:nvSpPr>
          <p:cNvPr id="9" name="Text 5">
            <a:extLst xmlns:a="http://schemas.openxmlformats.org/drawingml/2006/main">
              <a:ext uri="{FF2B5EF4-FFF2-40B4-BE49-F238E27FC236}">
                <a16:creationId xmlns:a16="http://schemas.microsoft.com/office/drawing/2014/main" id="{84480214-DA5B-4842-9743-E8B138615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1847088"/>
            <a:ext cx="2578608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A7B5C8"/>
                </a:solidFill>
                <a:latin typeface="Inter"/>
                <a:ea typeface="Inter"/>
                <a:cs typeface="Inter"/>
              </a:rPr>
              <a:t>Caller identity · dataset access</a:t>
            </a:r>
            <a:endParaRPr sz="1050"/>
          </a:p>
        </p:txBody>
      </p:sp>
      <p:sp>
        <p:nvSpPr>
          <p:cNvPr id="10" name="Shape 6">
            <a:extLst xmlns:a="http://schemas.openxmlformats.org/drawingml/2006/main">
              <a:ext uri="{FF2B5EF4-FFF2-40B4-BE49-F238E27FC236}">
                <a16:creationId xmlns:a16="http://schemas.microsoft.com/office/drawing/2014/main" id="{C321DA25-ED18-4C63-BF74-09F433BD5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544" y="1353312"/>
            <a:ext cx="3456432" cy="1261872"/>
          </a:xfrm>
          <a:prstGeom xmlns:a="http://schemas.openxmlformats.org/drawingml/2006/main" prst="roundRect">
            <a:avLst>
              <a:gd name="adj" fmla="val 5797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Shape 7">
            <a:extLst xmlns:a="http://schemas.openxmlformats.org/drawingml/2006/main">
              <a:ext uri="{FF2B5EF4-FFF2-40B4-BE49-F238E27FC236}">
                <a16:creationId xmlns:a16="http://schemas.microsoft.com/office/drawing/2014/main" id="{58F4310B-C2B5-45E0-9B39-96970BA5F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7136" y="15087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BE0B5">
              <a:alpha val="18000"/>
            </a:srgbClr>
          </a:solidFill>
          <a:ln xmlns:a="http://schemas.openxmlformats.org/drawingml/2006/main" w="12700">
            <a:solidFill>
              <a:srgbClr val="3BE0B5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66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5625daf9a541b0">
            <a:extLst>
              <a:ext uri="{96DAC541-7B7A-43D3-8B79-37D633B846F1}">
                <asvg:svgBlip xmlns:asvg="http://schemas.microsoft.com/office/drawing/2016/SVG/main" r:embed="Raedc894377544dc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17720" y="1633118"/>
            <a:ext cx="237744" cy="190195"/>
          </a:xfrm>
          <a:prstGeom xmlns:a="http://schemas.openxmlformats.org/drawingml/2006/main" prst="rect">
            <a:avLst/>
          </a:prstGeom>
        </p:spPr>
      </p:pic>
      <p:sp>
        <p:nvSpPr>
          <p:cNvPr id="13" name="Text 8">
            <a:extLst xmlns:a="http://schemas.openxmlformats.org/drawingml/2006/main">
              <a:ext uri="{FF2B5EF4-FFF2-40B4-BE49-F238E27FC236}">
                <a16:creationId xmlns:a16="http://schemas.microsoft.com/office/drawing/2014/main" id="{04247129-ED64-41A4-A6DC-BF85353F4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5776" y="1517904"/>
            <a:ext cx="25786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Least privilege</a:t>
            </a:r>
            <a:endParaRPr sz="1450"/>
          </a:p>
        </p:txBody>
      </p:sp>
      <p:sp>
        <p:nvSpPr>
          <p:cNvPr id="14" name="Text 9">
            <a:extLst xmlns:a="http://schemas.openxmlformats.org/drawingml/2006/main">
              <a:ext uri="{FF2B5EF4-FFF2-40B4-BE49-F238E27FC236}">
                <a16:creationId xmlns:a16="http://schemas.microsoft.com/office/drawing/2014/main" id="{AEC49314-C3EC-4102-AFFA-6686B0798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5776" y="1847088"/>
            <a:ext cx="2578608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A7B5C8"/>
                </a:solidFill>
                <a:latin typeface="Inter"/>
                <a:ea typeface="Inter"/>
                <a:cs typeface="Inter"/>
              </a:rPr>
              <a:t>Read-only SQL · exact relations</a:t>
            </a:r>
            <a:endParaRPr sz="1050"/>
          </a:p>
        </p:txBody>
      </p:sp>
      <p:sp>
        <p:nvSpPr>
          <p:cNvPr id="15" name="Shape 10">
            <a:extLst xmlns:a="http://schemas.openxmlformats.org/drawingml/2006/main">
              <a:ext uri="{FF2B5EF4-FFF2-40B4-BE49-F238E27FC236}">
                <a16:creationId xmlns:a16="http://schemas.microsoft.com/office/drawing/2014/main" id="{8F78653E-AF97-4E8A-BA2A-0C81C7C6D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1353312"/>
            <a:ext cx="3456432" cy="1261872"/>
          </a:xfrm>
          <a:prstGeom xmlns:a="http://schemas.openxmlformats.org/drawingml/2006/main" prst="roundRect">
            <a:avLst>
              <a:gd name="adj" fmla="val 5797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Shape 11">
            <a:extLst xmlns:a="http://schemas.openxmlformats.org/drawingml/2006/main">
              <a:ext uri="{FF2B5EF4-FFF2-40B4-BE49-F238E27FC236}">
                <a16:creationId xmlns:a16="http://schemas.microsoft.com/office/drawing/2014/main" id="{444B0FC9-D42A-4C75-9521-F682BA657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15087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B955">
              <a:alpha val="18000"/>
            </a:srgbClr>
          </a:solidFill>
          <a:ln xmlns:a="http://schemas.openxmlformats.org/drawingml/2006/main" w="12700">
            <a:solidFill>
              <a:srgbClr val="F7B955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71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815470e2224a24">
            <a:extLst>
              <a:ext uri="{96DAC541-7B7A-43D3-8B79-37D633B846F1}">
                <asvg:svgBlip xmlns:asvg="http://schemas.microsoft.com/office/drawing/2016/SVG/main" r:embed="Rbf7a89c1efdd45d5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03336" y="1609344"/>
            <a:ext cx="237744" cy="237744"/>
          </a:xfrm>
          <a:prstGeom xmlns:a="http://schemas.openxmlformats.org/drawingml/2006/main" prst="rect">
            <a:avLst/>
          </a:prstGeom>
        </p:spPr>
      </p:pic>
      <p:sp>
        <p:nvSpPr>
          <p:cNvPr id="18" name="Text 12">
            <a:extLst xmlns:a="http://schemas.openxmlformats.org/drawingml/2006/main">
              <a:ext uri="{FF2B5EF4-FFF2-40B4-BE49-F238E27FC236}">
                <a16:creationId xmlns:a16="http://schemas.microsoft.com/office/drawing/2014/main" id="{CE32BC5B-4616-46AD-8412-F72BF98A9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392" y="1517904"/>
            <a:ext cx="25786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Guardrails</a:t>
            </a:r>
            <a:endParaRPr sz="1450"/>
          </a:p>
        </p:txBody>
      </p:sp>
      <p:sp>
        <p:nvSpPr>
          <p:cNvPr id="19" name="Text 13">
            <a:extLst xmlns:a="http://schemas.openxmlformats.org/drawingml/2006/main">
              <a:ext uri="{FF2B5EF4-FFF2-40B4-BE49-F238E27FC236}">
                <a16:creationId xmlns:a16="http://schemas.microsoft.com/office/drawing/2014/main" id="{87C10FB1-D3F7-417E-A672-7ABFB3223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392" y="1847088"/>
            <a:ext cx="2578608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A7B5C8"/>
                </a:solidFill>
                <a:latin typeface="Inter"/>
                <a:ea typeface="Inter"/>
                <a:cs typeface="Inter"/>
              </a:rPr>
              <a:t>Safe reads · reject writes · fail closed</a:t>
            </a:r>
            <a:endParaRPr sz="1050"/>
          </a:p>
        </p:txBody>
      </p:sp>
      <p:sp>
        <p:nvSpPr>
          <p:cNvPr id="20" name="Shape 14">
            <a:extLst xmlns:a="http://schemas.openxmlformats.org/drawingml/2006/main">
              <a:ext uri="{FF2B5EF4-FFF2-40B4-BE49-F238E27FC236}">
                <a16:creationId xmlns:a16="http://schemas.microsoft.com/office/drawing/2014/main" id="{56263E2C-1F88-4870-BB5B-8E81E57F3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2953512"/>
            <a:ext cx="3456432" cy="1261872"/>
          </a:xfrm>
          <a:prstGeom xmlns:a="http://schemas.openxmlformats.org/drawingml/2006/main" prst="roundRect">
            <a:avLst>
              <a:gd name="adj" fmla="val 5797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Shape 15">
            <a:extLst xmlns:a="http://schemas.openxmlformats.org/drawingml/2006/main">
              <a:ext uri="{FF2B5EF4-FFF2-40B4-BE49-F238E27FC236}">
                <a16:creationId xmlns:a16="http://schemas.microsoft.com/office/drawing/2014/main" id="{A2E614FD-66F5-46CB-860F-0D86EC4B1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1089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79FF">
              <a:alpha val="18000"/>
            </a:srgbClr>
          </a:solidFill>
          <a:ln xmlns:a="http://schemas.openxmlformats.org/drawingml/2006/main" w="12700">
            <a:solidFill>
              <a:srgbClr val="A879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76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381ddc33c9485a">
            <a:extLst>
              <a:ext uri="{96DAC541-7B7A-43D3-8B79-37D633B846F1}">
                <asvg:svgBlip xmlns:asvg="http://schemas.microsoft.com/office/drawing/2016/SVG/main" r:embed="Rc95f79b60e7c474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2104" y="3222752"/>
            <a:ext cx="237744" cy="211328"/>
          </a:xfrm>
          <a:prstGeom xmlns:a="http://schemas.openxmlformats.org/drawingml/2006/main" prst="rect">
            <a:avLst/>
          </a:prstGeom>
        </p:spPr>
      </p:pic>
      <p:sp>
        <p:nvSpPr>
          <p:cNvPr id="23" name="Text 16">
            <a:extLst xmlns:a="http://schemas.openxmlformats.org/drawingml/2006/main">
              <a:ext uri="{FF2B5EF4-FFF2-40B4-BE49-F238E27FC236}">
                <a16:creationId xmlns:a16="http://schemas.microsoft.com/office/drawing/2014/main" id="{00DD3E5A-F84F-4862-AE5E-08C619490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3118104"/>
            <a:ext cx="25786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Audit &amp; telemetry</a:t>
            </a:r>
            <a:endParaRPr sz="1450"/>
          </a:p>
        </p:txBody>
      </p:sp>
      <p:sp>
        <p:nvSpPr>
          <p:cNvPr id="24" name="Text 17">
            <a:extLst xmlns:a="http://schemas.openxmlformats.org/drawingml/2006/main">
              <a:ext uri="{FF2B5EF4-FFF2-40B4-BE49-F238E27FC236}">
                <a16:creationId xmlns:a16="http://schemas.microsoft.com/office/drawing/2014/main" id="{34C33EA0-9B15-4919-B5A2-93824E363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3447288"/>
            <a:ext cx="2578608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20">
                <a:solidFill>
                  <a:srgbClr val="A7B5C8"/>
                </a:solidFill>
                <a:latin typeface="Inter"/>
                <a:ea typeface="Inter"/>
                <a:cs typeface="Inter"/>
              </a:rPr>
              <a:t>Request · route · outcome</a:t>
            </a:r>
            <a:endParaRPr sz="1050"/>
          </a:p>
          <a:p xmlns:a="http://schemas.openxmlformats.org/drawingml/2006/main">
            <a:pPr marL="0" indent="0">
              <a:buNone/>
            </a:pPr>
            <a:r>
              <a:rPr sz="1120">
                <a:solidFill>
                  <a:srgbClr val="A7B5C8"/>
                </a:solidFill>
                <a:latin typeface="Inter"/>
                <a:ea typeface="Inter"/>
                <a:cs typeface="Inter"/>
              </a:rPr>
              <a:t>Logs are part of the security boundary</a:t>
            </a:r>
          </a:p>
        </p:txBody>
      </p:sp>
      <p:sp>
        <p:nvSpPr>
          <p:cNvPr id="25" name="Shape 18">
            <a:extLst xmlns:a="http://schemas.openxmlformats.org/drawingml/2006/main">
              <a:ext uri="{FF2B5EF4-FFF2-40B4-BE49-F238E27FC236}">
                <a16:creationId xmlns:a16="http://schemas.microsoft.com/office/drawing/2014/main" id="{FF261CF9-3517-402A-A651-33C965E60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544" y="2953512"/>
            <a:ext cx="3456432" cy="1261872"/>
          </a:xfrm>
          <a:prstGeom xmlns:a="http://schemas.openxmlformats.org/drawingml/2006/main" prst="roundRect">
            <a:avLst>
              <a:gd name="adj" fmla="val 5797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6" name="Shape 19">
            <a:extLst xmlns:a="http://schemas.openxmlformats.org/drawingml/2006/main">
              <a:ext uri="{FF2B5EF4-FFF2-40B4-BE49-F238E27FC236}">
                <a16:creationId xmlns:a16="http://schemas.microsoft.com/office/drawing/2014/main" id="{D5783B24-9B9A-41CF-ADD9-FC6C93FA7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7136" y="31089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D4E7">
              <a:alpha val="18000"/>
            </a:srgbClr>
          </a:solidFill>
          <a:ln xmlns:a="http://schemas.openxmlformats.org/drawingml/2006/main" w="12700">
            <a:solidFill>
              <a:srgbClr val="35D4E7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81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f0073787524105">
            <a:extLst>
              <a:ext uri="{96DAC541-7B7A-43D3-8B79-37D633B846F1}">
                <asvg:svgBlip xmlns:asvg="http://schemas.microsoft.com/office/drawing/2016/SVG/main" r:embed="R4af855fcd15d48e1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17720" y="3222752"/>
            <a:ext cx="237744" cy="211328"/>
          </a:xfrm>
          <a:prstGeom xmlns:a="http://schemas.openxmlformats.org/drawingml/2006/main" prst="rect">
            <a:avLst/>
          </a:prstGeom>
        </p:spPr>
      </p:pic>
      <p:sp>
        <p:nvSpPr>
          <p:cNvPr id="28" name="Text 20">
            <a:extLst xmlns:a="http://schemas.openxmlformats.org/drawingml/2006/main">
              <a:ext uri="{FF2B5EF4-FFF2-40B4-BE49-F238E27FC236}">
                <a16:creationId xmlns:a16="http://schemas.microsoft.com/office/drawing/2014/main" id="{3295DA71-0798-433E-89FF-6BB4DC9FF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5776" y="3118104"/>
            <a:ext cx="25786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Evidence &amp; provenance</a:t>
            </a:r>
            <a:endParaRPr sz="1450"/>
          </a:p>
        </p:txBody>
      </p:sp>
      <p:sp>
        <p:nvSpPr>
          <p:cNvPr id="29" name="Text 21">
            <a:extLst xmlns:a="http://schemas.openxmlformats.org/drawingml/2006/main">
              <a:ext uri="{FF2B5EF4-FFF2-40B4-BE49-F238E27FC236}">
                <a16:creationId xmlns:a16="http://schemas.microsoft.com/office/drawing/2014/main" id="{7A95EAD9-F1AD-45E6-BA09-DA94DA913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5776" y="3447288"/>
            <a:ext cx="2578608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A7B5C8"/>
                </a:solidFill>
                <a:latin typeface="Inter"/>
                <a:ea typeface="Inter"/>
                <a:cs typeface="Inter"/>
              </a:rPr>
              <a:t>Dataset · SQL · source metadata</a:t>
            </a:r>
            <a:endParaRPr sz="1050"/>
          </a:p>
        </p:txBody>
      </p:sp>
      <p:sp>
        <p:nvSpPr>
          <p:cNvPr id="30" name="Shape 22">
            <a:extLst xmlns:a="http://schemas.openxmlformats.org/drawingml/2006/main">
              <a:ext uri="{FF2B5EF4-FFF2-40B4-BE49-F238E27FC236}">
                <a16:creationId xmlns:a16="http://schemas.microsoft.com/office/drawing/2014/main" id="{05E0D767-9F78-414B-86B2-EB369B6FC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2953512"/>
            <a:ext cx="3456432" cy="1261872"/>
          </a:xfrm>
          <a:prstGeom xmlns:a="http://schemas.openxmlformats.org/drawingml/2006/main" prst="roundRect">
            <a:avLst>
              <a:gd name="adj" fmla="val 5797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1" name="Shape 23">
            <a:extLst xmlns:a="http://schemas.openxmlformats.org/drawingml/2006/main">
              <a:ext uri="{FF2B5EF4-FFF2-40B4-BE49-F238E27FC236}">
                <a16:creationId xmlns:a16="http://schemas.microsoft.com/office/drawing/2014/main" id="{FEE21A79-E160-4C3A-B979-658FEB87B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2752" y="310896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3E69C">
              <a:alpha val="18000"/>
            </a:srgbClr>
          </a:solidFill>
          <a:ln xmlns:a="http://schemas.openxmlformats.org/drawingml/2006/main" w="12700">
            <a:solidFill>
              <a:srgbClr val="63E69C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86" name="Imag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85596a37734a45">
            <a:extLst>
              <a:ext uri="{96DAC541-7B7A-43D3-8B79-37D633B846F1}">
                <asvg:svgBlip xmlns:asvg="http://schemas.microsoft.com/office/drawing/2016/SVG/main" r:embed="Re4cac93881bf4319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418195" y="3209544"/>
            <a:ext cx="208026" cy="237744"/>
          </a:xfrm>
          <a:prstGeom xmlns:a="http://schemas.openxmlformats.org/drawingml/2006/main" prst="rect">
            <a:avLst/>
          </a:prstGeom>
        </p:spPr>
      </p:pic>
      <p:sp>
        <p:nvSpPr>
          <p:cNvPr id="33" name="Text 24">
            <a:extLst xmlns:a="http://schemas.openxmlformats.org/drawingml/2006/main">
              <a:ext uri="{FF2B5EF4-FFF2-40B4-BE49-F238E27FC236}">
                <a16:creationId xmlns:a16="http://schemas.microsoft.com/office/drawing/2014/main" id="{13C19DAF-7604-416A-9773-A9DAAB2FC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392" y="3118104"/>
            <a:ext cx="25786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4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Tests &amp; release gates</a:t>
            </a:r>
            <a:endParaRPr sz="1450"/>
          </a:p>
        </p:txBody>
      </p:sp>
      <p:sp>
        <p:nvSpPr>
          <p:cNvPr id="34" name="Text 25">
            <a:extLst xmlns:a="http://schemas.openxmlformats.org/drawingml/2006/main">
              <a:ext uri="{FF2B5EF4-FFF2-40B4-BE49-F238E27FC236}">
                <a16:creationId xmlns:a16="http://schemas.microsoft.com/office/drawing/2014/main" id="{7664AC24-C675-494A-9ED9-C8B2998D7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1392" y="3447288"/>
            <a:ext cx="2578608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20">
                <a:solidFill>
                  <a:srgbClr val="A7B5C8"/>
                </a:solidFill>
                <a:latin typeface="Inter"/>
                <a:ea typeface="Inter"/>
                <a:cs typeface="Inter"/>
              </a:rPr>
              <a:t>~470 automated tests</a:t>
            </a:r>
            <a:endParaRPr sz="1050"/>
          </a:p>
          <a:p xmlns:a="http://schemas.openxmlformats.org/drawingml/2006/main">
            <a:pPr marL="0" indent="0">
              <a:buNone/>
            </a:pPr>
            <a:r>
              <a:rPr sz="1120">
                <a:solidFill>
                  <a:srgbClr val="A7B5C8"/>
                </a:solidFill>
                <a:latin typeface="Inter"/>
                <a:ea typeface="Inter"/>
                <a:cs typeface="Inter"/>
              </a:rPr>
              <a:t>Unsafe requests must be rejected</a:t>
            </a:r>
          </a:p>
        </p:txBody>
      </p:sp>
      <p:sp>
        <p:nvSpPr>
          <p:cNvPr id="35" name="Shape 26">
            <a:extLst xmlns:a="http://schemas.openxmlformats.org/drawingml/2006/main">
              <a:ext uri="{FF2B5EF4-FFF2-40B4-BE49-F238E27FC236}">
                <a16:creationId xmlns:a16="http://schemas.microsoft.com/office/drawing/2014/main" id="{B33BEDB2-853F-4A5C-8A74-C733DE59A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736592"/>
            <a:ext cx="11045952" cy="1115568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0B182B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6" name="Shape 27">
            <a:extLst xmlns:a="http://schemas.openxmlformats.org/drawingml/2006/main">
              <a:ext uri="{FF2B5EF4-FFF2-40B4-BE49-F238E27FC236}">
                <a16:creationId xmlns:a16="http://schemas.microsoft.com/office/drawing/2014/main" id="{D2D7A1D3-0E1D-4FEB-A068-AE6521244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5047488"/>
            <a:ext cx="107899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35D4E7">
              <a:alpha val="16000"/>
            </a:srgbClr>
          </a:solidFill>
          <a:ln xmlns:a="http://schemas.openxmlformats.org/drawingml/2006/main" w="12700">
            <a:solidFill>
              <a:srgbClr val="35D4E7">
                <a:alpha val="4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7" name="Text 28">
            <a:extLst xmlns:a="http://schemas.openxmlformats.org/drawingml/2006/main">
              <a:ext uri="{FF2B5EF4-FFF2-40B4-BE49-F238E27FC236}">
                <a16:creationId xmlns:a16="http://schemas.microsoft.com/office/drawing/2014/main" id="{BD07C4F2-2DC1-42BC-BB15-B3553193D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56632"/>
            <a:ext cx="93268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35D4E7"/>
                </a:solidFill>
                <a:latin typeface="Inter"/>
                <a:ea typeface="Inter"/>
                <a:cs typeface="Inter"/>
              </a:rPr>
              <a:t>STARTUP</a:t>
            </a:r>
            <a:endParaRPr sz="950"/>
          </a:p>
        </p:txBody>
      </p:sp>
      <p:sp>
        <p:nvSpPr>
          <p:cNvPr id="38" name="Text 29">
            <a:extLst xmlns:a="http://schemas.openxmlformats.org/drawingml/2006/main">
              <a:ext uri="{FF2B5EF4-FFF2-40B4-BE49-F238E27FC236}">
                <a16:creationId xmlns:a16="http://schemas.microsoft.com/office/drawing/2014/main" id="{944B2911-F659-4D5F-A580-B7298C765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3120" y="5047488"/>
            <a:ext cx="28803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Implement controls inside one product.</a:t>
            </a:r>
            <a:endParaRPr sz="1300"/>
          </a:p>
        </p:txBody>
      </p:sp>
      <p:sp>
        <p:nvSpPr>
          <p:cNvPr id="39" name="Shape 30">
            <a:extLst xmlns:a="http://schemas.openxmlformats.org/drawingml/2006/main">
              <a:ext uri="{FF2B5EF4-FFF2-40B4-BE49-F238E27FC236}">
                <a16:creationId xmlns:a16="http://schemas.microsoft.com/office/drawing/2014/main" id="{84C066E1-F6BE-4542-8AF6-27F2AA81A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3792" y="5230368"/>
            <a:ext cx="74980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0" name="Shape 31">
            <a:extLst xmlns:a="http://schemas.openxmlformats.org/drawingml/2006/main">
              <a:ext uri="{FF2B5EF4-FFF2-40B4-BE49-F238E27FC236}">
                <a16:creationId xmlns:a16="http://schemas.microsoft.com/office/drawing/2014/main" id="{90FE0CC8-C85D-441F-BBEF-0D7B3D4AF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344" y="5047488"/>
            <a:ext cx="135331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7B955">
              <a:alpha val="16000"/>
            </a:srgbClr>
          </a:solidFill>
          <a:ln xmlns:a="http://schemas.openxmlformats.org/drawingml/2006/main" w="12700">
            <a:solidFill>
              <a:srgbClr val="F7B955">
                <a:alpha val="4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1" name="Text 32">
            <a:extLst xmlns:a="http://schemas.openxmlformats.org/drawingml/2006/main">
              <a:ext uri="{FF2B5EF4-FFF2-40B4-BE49-F238E27FC236}">
                <a16:creationId xmlns:a16="http://schemas.microsoft.com/office/drawing/2014/main" id="{E631E74B-5347-479A-AA5E-BCBB286D2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4496" y="5056632"/>
            <a:ext cx="120700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7B955"/>
                </a:solidFill>
                <a:latin typeface="Inter"/>
                <a:ea typeface="Inter"/>
                <a:cs typeface="Inter"/>
              </a:rPr>
              <a:t>ENTERPRISE</a:t>
            </a:r>
            <a:endParaRPr sz="950"/>
          </a:p>
        </p:txBody>
      </p:sp>
      <p:sp>
        <p:nvSpPr>
          <p:cNvPr id="42" name="Text 33">
            <a:extLst xmlns:a="http://schemas.openxmlformats.org/drawingml/2006/main">
              <a:ext uri="{FF2B5EF4-FFF2-40B4-BE49-F238E27FC236}">
                <a16:creationId xmlns:a16="http://schemas.microsoft.com/office/drawing/2014/main" id="{AEB18A20-E821-4BED-B801-8106CB07B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8976" y="5047488"/>
            <a:ext cx="3401568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0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Enforce controls consistently across every product.</a:t>
            </a:r>
            <a:endParaRPr sz="1300"/>
          </a:p>
        </p:txBody>
      </p:sp>
      <p:sp>
        <p:nvSpPr>
          <p:cNvPr id="43" name="Shape 34">
            <a:extLst xmlns:a="http://schemas.openxmlformats.org/drawingml/2006/main">
              <a:ext uri="{FF2B5EF4-FFF2-40B4-BE49-F238E27FC236}">
                <a16:creationId xmlns:a16="http://schemas.microsoft.com/office/drawing/2014/main" id="{08614A52-2F4C-45C6-B99D-01E371639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7640" y="5989320"/>
            <a:ext cx="4224528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5B7CFF">
              <a:alpha val="14000"/>
            </a:srgbClr>
          </a:solidFill>
          <a:ln xmlns:a="http://schemas.openxmlformats.org/drawingml/2006/main" w="12700">
            <a:solidFill>
              <a:srgbClr val="5B7CFF">
                <a:alpha val="3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4" name="Text 35">
            <a:extLst xmlns:a="http://schemas.openxmlformats.org/drawingml/2006/main">
              <a:ext uri="{FF2B5EF4-FFF2-40B4-BE49-F238E27FC236}">
                <a16:creationId xmlns:a16="http://schemas.microsoft.com/office/drawing/2014/main" id="{12997F6F-769E-4A8B-BC76-2D2F8CE11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50792" y="5998464"/>
            <a:ext cx="407822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30" b="1">
                <a:solidFill>
                  <a:srgbClr val="BFCBFF"/>
                </a:solidFill>
                <a:latin typeface="Inter"/>
                <a:ea typeface="Inter"/>
                <a:cs typeface="Inter"/>
              </a:rPr>
              <a:t>TRUST = CONTROL + EVIDENCE</a:t>
            </a:r>
            <a:endParaRPr sz="1030"/>
          </a:p>
        </p:txBody>
      </p:sp>
      <p:sp>
        <p:nvSpPr>
          <p:cNvPr id="45" name="Shape 36">
            <a:extLst xmlns:a="http://schemas.openxmlformats.org/drawingml/2006/main">
              <a:ext uri="{FF2B5EF4-FFF2-40B4-BE49-F238E27FC236}">
                <a16:creationId xmlns:a16="http://schemas.microsoft.com/office/drawing/2014/main" id="{1DE320EF-4A9D-404A-94D4-88C7885E9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28232"/>
            <a:ext cx="1104595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6" name="Text 37">
            <a:extLst xmlns:a="http://schemas.openxmlformats.org/drawingml/2006/main">
              <a:ext uri="{FF2B5EF4-FFF2-40B4-BE49-F238E27FC236}">
                <a16:creationId xmlns:a16="http://schemas.microsoft.com/office/drawing/2014/main" id="{8DC2736D-CA23-4E44-9427-C6C5F6BF9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83096"/>
            <a:ext cx="38404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 spc="80">
                <a:solidFill>
                  <a:srgbClr val="72839A"/>
                </a:solidFill>
                <a:latin typeface="Inter"/>
                <a:ea typeface="Inter"/>
                <a:cs typeface="Inter"/>
              </a:rPr>
              <a:t>BRIDGE · PRODUCT → PLATFORM</a:t>
            </a:r>
            <a:endParaRPr sz="850"/>
          </a:p>
        </p:txBody>
      </p:sp>
      <p:sp>
        <p:nvSpPr>
          <p:cNvPr id="47" name="Text 38">
            <a:extLst xmlns:a="http://schemas.openxmlformats.org/drawingml/2006/main">
              <a:ext uri="{FF2B5EF4-FFF2-40B4-BE49-F238E27FC236}">
                <a16:creationId xmlns:a16="http://schemas.microsoft.com/office/drawing/2014/main" id="{585C1AF2-80CC-4D96-B830-C8DA014F0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6483096"/>
            <a:ext cx="2834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endParaRPr sz="850"/>
          </a:p>
        </p:txBody>
      </p:sp>
      <p:sp>
        <p:nvSpPr>
          <p:cNvPr id="48" name="Text 39">
            <a:extLst xmlns:a="http://schemas.openxmlformats.org/drawingml/2006/main">
              <a:ext uri="{FF2B5EF4-FFF2-40B4-BE49-F238E27FC236}">
                <a16:creationId xmlns:a16="http://schemas.microsoft.com/office/drawing/2014/main" id="{20B9E302-1A86-4A59-BABF-3729EA1FE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528" y="6473952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50" b="1">
                <a:solidFill>
                  <a:srgbClr val="72839A"/>
                </a:solidFill>
                <a:latin typeface="Inter"/>
                <a:ea typeface="Inter"/>
                <a:cs typeface="Inter"/>
              </a:rPr>
              <a:t>06</a:t>
            </a:r>
            <a:endParaRPr sz="850"/>
          </a:p>
        </p:txBody>
      </p:sp>
    </p:spTree>
    <p:extLst>
      <p:ext uri="{BB962C8B-B14F-4D97-AF65-F5344CB8AC3E}">
        <p14:creationId xmlns:p14="http://schemas.microsoft.com/office/powerpoint/2010/main" val="1945826713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0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b46be785ef46ad">
            <a:extLst>
              <a:ext uri="{96DAC541-7B7A-43D3-8B79-37D633B846F1}">
                <asvg:svgBlip xmlns:asvg="http://schemas.microsoft.com/office/drawing/2016/SVG/main" r:embed="Rb8500fc1ae8b4eee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40DC2BDB-CB02-49A1-B71F-775B7534D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110185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 spc="160">
                <a:solidFill>
                  <a:srgbClr val="35D4E7"/>
                </a:solidFill>
                <a:latin typeface="Inter"/>
                <a:ea typeface="Inter"/>
                <a:cs typeface="Inter"/>
              </a:rPr>
              <a:t>WHAT BUILDERS REPORT</a:t>
            </a:r>
            <a:endParaRPr sz="95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A6A0239D-1AEB-4D27-B578-D492E255E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0080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7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Security is not a workstream. It is the work.</a:t>
            </a:r>
            <a:endParaRPr sz="27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8E824390-C460-4A9B-9ECF-740A2FBEC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234440"/>
            <a:ext cx="3794760" cy="1828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800" b="1">
                <a:solidFill>
                  <a:srgbClr val="FF647C"/>
                </a:solidFill>
                <a:latin typeface="Inter"/>
                <a:ea typeface="Inter"/>
                <a:cs typeface="Inter"/>
              </a:rPr>
              <a:t>50%</a:t>
            </a:r>
            <a:endParaRPr sz="9800"/>
          </a:p>
        </p:txBody>
      </p:sp>
      <p:sp>
        <p:nvSpPr>
          <p:cNvPr id="6" name="Text 3">
            <a:extLst xmlns:a="http://schemas.openxmlformats.org/drawingml/2006/main">
              <a:ext uri="{FF2B5EF4-FFF2-40B4-BE49-F238E27FC236}">
                <a16:creationId xmlns:a16="http://schemas.microsoft.com/office/drawing/2014/main" id="{666D6F2D-8DD0-4397-8398-66B30AD46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2852928"/>
            <a:ext cx="329184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of surveyed MCP builders</a:t>
            </a:r>
            <a:endParaRPr sz="2000"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EDFB7CC2-E56A-4D53-BFB8-1D53BF182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3273552"/>
            <a:ext cx="3749040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>
                <a:solidFill>
                  <a:srgbClr val="A7B5C8"/>
                </a:solidFill>
                <a:latin typeface="Inter"/>
                <a:ea typeface="Inter"/>
                <a:cs typeface="Inter"/>
              </a:rPr>
              <a:t>cite security / access control</a:t>
            </a:r>
            <a:endParaRPr sz="1800"/>
          </a:p>
          <a:p xmlns:a="http://schemas.openxmlformats.org/drawingml/2006/main">
            <a:pPr marL="0" indent="0">
              <a:buNone/>
            </a:pPr>
            <a:r>
              <a:rPr sz="1800">
                <a:solidFill>
                  <a:srgbClr val="A7B5C8"/>
                </a:solidFill>
                <a:latin typeface="Inter"/>
                <a:ea typeface="Inter"/>
                <a:cs typeface="Inter"/>
              </a:rPr>
              <a:t>as their top challenge.</a:t>
            </a:r>
            <a:endParaRPr sz="1800"/>
          </a:p>
        </p:txBody>
      </p:sp>
      <p:sp>
        <p:nvSpPr>
          <p:cNvPr id="8" name="Shape 5">
            <a:extLst xmlns:a="http://schemas.openxmlformats.org/drawingml/2006/main">
              <a:ext uri="{FF2B5EF4-FFF2-40B4-BE49-F238E27FC236}">
                <a16:creationId xmlns:a16="http://schemas.microsoft.com/office/drawing/2014/main" id="{02561DCB-D9CE-4348-AB75-47575962E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1353312"/>
            <a:ext cx="6720840" cy="2029968"/>
          </a:xfrm>
          <a:prstGeom xmlns:a="http://schemas.openxmlformats.org/drawingml/2006/main" prst="roundRect">
            <a:avLst>
              <a:gd name="adj" fmla="val 3604"/>
            </a:avLst>
          </a:prstGeom>
          <a:solidFill xmlns:a="http://schemas.openxmlformats.org/drawingml/2006/main">
            <a:srgbClr val="101B2D"/>
          </a:solidFill>
          <a:ln xmlns:a="http://schemas.openxmlformats.org/drawingml/2006/main" w="12700">
            <a:solidFill>
              <a:srgbClr val="FF647C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37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6e11a4721c458e">
            <a:extLst>
              <a:ext uri="{96DAC541-7B7A-43D3-8B79-37D633B846F1}">
                <asvg:svgBlip xmlns:asvg="http://schemas.microsoft.com/office/drawing/2016/SVG/main" r:embed="Rb72117e0ce494a6a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39512" y="1746504"/>
            <a:ext cx="566928" cy="566928"/>
          </a:xfrm>
          <a:prstGeom xmlns:a="http://schemas.openxmlformats.org/drawingml/2006/main" prst="rect">
            <a:avLst/>
          </a:prstGeom>
        </p:spPr>
      </p:pic>
      <p:sp>
        <p:nvSpPr>
          <p:cNvPr id="10" name="Text 6">
            <a:extLst xmlns:a="http://schemas.openxmlformats.org/drawingml/2006/main">
              <a:ext uri="{FF2B5EF4-FFF2-40B4-BE49-F238E27FC236}">
                <a16:creationId xmlns:a16="http://schemas.microsoft.com/office/drawing/2014/main" id="{FE9DFDC5-00A8-4397-B115-8F347F2FF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9904" y="1572768"/>
            <a:ext cx="4983480" cy="11155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0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“Security and access control is the top challenge</a:t>
            </a:r>
            <a:endParaRPr sz="2100"/>
          </a:p>
          <a:p xmlns:a="http://schemas.openxmlformats.org/drawingml/2006/main">
            <a:pPr marL="0" indent="0">
              <a:buNone/>
            </a:pPr>
            <a:r>
              <a:rPr sz="20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for builders, cited by 50% of respondents.”</a:t>
            </a:r>
          </a:p>
        </p:txBody>
      </p:sp>
      <p:sp>
        <p:nvSpPr>
          <p:cNvPr id="11" name="Text 7">
            <a:extLst xmlns:a="http://schemas.openxmlformats.org/drawingml/2006/main">
              <a:ext uri="{FF2B5EF4-FFF2-40B4-BE49-F238E27FC236}">
                <a16:creationId xmlns:a16="http://schemas.microsoft.com/office/drawing/2014/main" id="{DF081670-44B5-463A-B5FD-69B44AF25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9048" y="2852928"/>
            <a:ext cx="425196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20">
                <a:solidFill>
                  <a:srgbClr val="72839A"/>
                </a:solidFill>
                <a:latin typeface="Inter"/>
                <a:ea typeface="Inter"/>
                <a:cs typeface="Inter"/>
              </a:rPr>
              <a:t>Zuplo · State of MCP survey · fielded Nov–Dec 2025 · self-selected, no N published</a:t>
            </a:r>
            <a:endParaRPr sz="920"/>
          </a:p>
        </p:txBody>
      </p:sp>
      <p:sp>
        <p:nvSpPr>
          <p:cNvPr id="12" name="Shape 8">
            <a:extLst xmlns:a="http://schemas.openxmlformats.org/drawingml/2006/main">
              <a:ext uri="{FF2B5EF4-FFF2-40B4-BE49-F238E27FC236}">
                <a16:creationId xmlns:a16="http://schemas.microsoft.com/office/drawing/2014/main" id="{75717B94-B27A-4899-BBE0-7380F442C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2040" y="3758184"/>
            <a:ext cx="3163824" cy="123444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9">
            <a:extLst xmlns:a="http://schemas.openxmlformats.org/drawingml/2006/main">
              <a:ext uri="{FF2B5EF4-FFF2-40B4-BE49-F238E27FC236}">
                <a16:creationId xmlns:a16="http://schemas.microsoft.com/office/drawing/2014/main" id="{751F3F50-4E2E-4E25-BC63-2E3B4C86C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6360" y="3950208"/>
            <a:ext cx="1115568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600" b="1">
                <a:solidFill>
                  <a:srgbClr val="F7B955"/>
                </a:solidFill>
                <a:latin typeface="Inter"/>
                <a:ea typeface="Inter"/>
                <a:cs typeface="Inter"/>
              </a:rPr>
              <a:t>38%</a:t>
            </a:r>
            <a:endParaRPr sz="2600"/>
          </a:p>
        </p:txBody>
      </p:sp>
      <p:sp>
        <p:nvSpPr>
          <p:cNvPr id="14" name="Text 10">
            <a:extLst xmlns:a="http://schemas.openxmlformats.org/drawingml/2006/main">
              <a:ext uri="{FF2B5EF4-FFF2-40B4-BE49-F238E27FC236}">
                <a16:creationId xmlns:a16="http://schemas.microsoft.com/office/drawing/2014/main" id="{5F46CA12-C621-40BB-80B3-DBA033221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91072" y="3950208"/>
            <a:ext cx="15544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8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blocked by security concerns</a:t>
            </a:r>
            <a:endParaRPr sz="1080"/>
          </a:p>
        </p:txBody>
      </p:sp>
      <p:sp>
        <p:nvSpPr>
          <p:cNvPr id="15" name="Shape 11">
            <a:extLst xmlns:a="http://schemas.openxmlformats.org/drawingml/2006/main">
              <a:ext uri="{FF2B5EF4-FFF2-40B4-BE49-F238E27FC236}">
                <a16:creationId xmlns:a16="http://schemas.microsoft.com/office/drawing/2014/main" id="{E43E6DEC-6763-430F-8BA5-D6846F96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8472" y="3758184"/>
            <a:ext cx="3163824" cy="123444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Text 12">
            <a:extLst xmlns:a="http://schemas.openxmlformats.org/drawingml/2006/main">
              <a:ext uri="{FF2B5EF4-FFF2-40B4-BE49-F238E27FC236}">
                <a16:creationId xmlns:a16="http://schemas.microsoft.com/office/drawing/2014/main" id="{DBF978A7-4786-41A3-B79E-CC30833C3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2792" y="3950208"/>
            <a:ext cx="1115568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600" b="1">
                <a:solidFill>
                  <a:srgbClr val="A879FF"/>
                </a:solidFill>
                <a:latin typeface="Inter"/>
                <a:ea typeface="Inter"/>
                <a:cs typeface="Inter"/>
              </a:rPr>
              <a:t>~24%</a:t>
            </a:r>
            <a:endParaRPr sz="2600"/>
          </a:p>
        </p:txBody>
      </p:sp>
      <p:sp>
        <p:nvSpPr>
          <p:cNvPr id="17" name="Text 13">
            <a:extLst xmlns:a="http://schemas.openxmlformats.org/drawingml/2006/main">
              <a:ext uri="{FF2B5EF4-FFF2-40B4-BE49-F238E27FC236}">
                <a16:creationId xmlns:a16="http://schemas.microsoft.com/office/drawing/2014/main" id="{380334C1-4933-4EA7-B9F9-7EF41542C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47504" y="3950208"/>
            <a:ext cx="15544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8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of respondents run servers</a:t>
            </a:r>
            <a:endParaRPr sz="1080"/>
          </a:p>
          <a:p xmlns:a="http://schemas.openxmlformats.org/drawingml/2006/main">
            <a:pPr marL="0" indent="0">
              <a:buNone/>
            </a:pPr>
            <a:r>
              <a:rPr sz="108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with no authentication</a:t>
            </a:r>
            <a:endParaRPr sz="1080"/>
          </a:p>
        </p:txBody>
      </p:sp>
      <p:sp>
        <p:nvSpPr>
          <p:cNvPr id="18" name="Shape 14">
            <a:extLst xmlns:a="http://schemas.openxmlformats.org/drawingml/2006/main">
              <a:ext uri="{FF2B5EF4-FFF2-40B4-BE49-F238E27FC236}">
                <a16:creationId xmlns:a16="http://schemas.microsoft.com/office/drawing/2014/main" id="{F30857C0-0FB1-4400-A52C-2E42AAEAF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4608576"/>
            <a:ext cx="3639312" cy="1060704"/>
          </a:xfrm>
          <a:prstGeom xmlns:a="http://schemas.openxmlformats.org/drawingml/2006/main" prst="roundRect">
            <a:avLst>
              <a:gd name="adj" fmla="val 6897"/>
            </a:avLst>
          </a:prstGeom>
          <a:solidFill xmlns:a="http://schemas.openxmlformats.org/drawingml/2006/main">
            <a:srgbClr val="0A1729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47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05bc8ed7e54543">
            <a:extLst>
              <a:ext uri="{96DAC541-7B7A-43D3-8B79-37D633B846F1}">
                <asvg:svgBlip xmlns:asvg="http://schemas.microsoft.com/office/drawing/2016/SVG/main" r:embed="R125be38f5ff84194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87552" y="4882896"/>
            <a:ext cx="301752" cy="301752"/>
          </a:xfrm>
          <a:prstGeom xmlns:a="http://schemas.openxmlformats.org/drawingml/2006/main" prst="rect">
            <a:avLst/>
          </a:prstGeom>
        </p:spPr>
      </p:pic>
      <p:sp>
        <p:nvSpPr>
          <p:cNvPr id="20" name="Text 15">
            <a:extLst xmlns:a="http://schemas.openxmlformats.org/drawingml/2006/main">
              <a:ext uri="{FF2B5EF4-FFF2-40B4-BE49-F238E27FC236}">
                <a16:creationId xmlns:a16="http://schemas.microsoft.com/office/drawing/2014/main" id="{71563751-DBB9-4942-853F-AC429E894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3040" y="4754880"/>
            <a:ext cx="272491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2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Authenticated ≠ authorised.</a:t>
            </a:r>
            <a:endParaRPr sz="1400"/>
          </a:p>
          <a:p xmlns:a="http://schemas.openxmlformats.org/drawingml/2006/main">
            <a:pPr marL="0" indent="0">
              <a:buNone/>
            </a:pPr>
            <a:r>
              <a:rPr sz="122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Issuer · audience · expiry · scope</a:t>
            </a:r>
          </a:p>
        </p:txBody>
      </p:sp>
      <p:sp>
        <p:nvSpPr>
          <p:cNvPr id="21" name="Shape 16">
            <a:extLst xmlns:a="http://schemas.openxmlformats.org/drawingml/2006/main">
              <a:ext uri="{FF2B5EF4-FFF2-40B4-BE49-F238E27FC236}">
                <a16:creationId xmlns:a16="http://schemas.microsoft.com/office/drawing/2014/main" id="{9D9B2885-6E7C-45DB-8398-F26E4DC91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0328" y="5394960"/>
            <a:ext cx="6684264" cy="438912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FF647C">
              <a:alpha val="14000"/>
            </a:srgbClr>
          </a:solidFill>
          <a:ln xmlns:a="http://schemas.openxmlformats.org/drawingml/2006/main" w="12700">
            <a:solidFill>
              <a:srgbClr val="FF647C">
                <a:alpha val="3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Text 17">
            <a:extLst xmlns:a="http://schemas.openxmlformats.org/drawingml/2006/main">
              <a:ext uri="{FF2B5EF4-FFF2-40B4-BE49-F238E27FC236}">
                <a16:creationId xmlns:a16="http://schemas.microsoft.com/office/drawing/2014/main" id="{B6FF10A7-6AE1-407C-89F0-68D66A3D5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3480" y="5404104"/>
            <a:ext cx="653796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30" b="1">
                <a:solidFill>
                  <a:srgbClr val="FF647C"/>
                </a:solidFill>
                <a:latin typeface="Inter"/>
                <a:ea typeface="Inter"/>
                <a:cs typeface="Inter"/>
              </a:rPr>
              <a:t>MEASURED, NOT SELF-REPORTED: 40.55% OF 7,973 LIVE SERVERS EXPOSE TOOLS WITH NO AUTH · arXiv:2605.22333</a:t>
            </a:r>
            <a:endParaRPr sz="1130"/>
          </a:p>
        </p:txBody>
      </p:sp>
      <p:sp>
        <p:nvSpPr>
          <p:cNvPr id="23" name="Shape 18">
            <a:extLst xmlns:a="http://schemas.openxmlformats.org/drawingml/2006/main">
              <a:ext uri="{FF2B5EF4-FFF2-40B4-BE49-F238E27FC236}">
                <a16:creationId xmlns:a16="http://schemas.microsoft.com/office/drawing/2014/main" id="{ED56C05C-3596-444B-BEA5-1FEAF0B5D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28232"/>
            <a:ext cx="1104595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Text 19">
            <a:extLst xmlns:a="http://schemas.openxmlformats.org/drawingml/2006/main">
              <a:ext uri="{FF2B5EF4-FFF2-40B4-BE49-F238E27FC236}">
                <a16:creationId xmlns:a16="http://schemas.microsoft.com/office/drawing/2014/main" id="{02A8685C-0A3E-4490-B13C-69C77C02C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83096"/>
            <a:ext cx="38404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 spc="80">
                <a:solidFill>
                  <a:srgbClr val="72839A"/>
                </a:solidFill>
                <a:latin typeface="Inter"/>
                <a:ea typeface="Inter"/>
                <a:cs typeface="Inter"/>
              </a:rPr>
              <a:t>ACT II · ENTERPRISE</a:t>
            </a:r>
            <a:endParaRPr sz="850"/>
          </a:p>
        </p:txBody>
      </p:sp>
      <p:sp>
        <p:nvSpPr>
          <p:cNvPr id="25" name="Text 20">
            <a:extLst xmlns:a="http://schemas.openxmlformats.org/drawingml/2006/main">
              <a:ext uri="{FF2B5EF4-FFF2-40B4-BE49-F238E27FC236}">
                <a16:creationId xmlns:a16="http://schemas.microsoft.com/office/drawing/2014/main" id="{0FE36094-6B4E-4191-BADB-DAC1F40FD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6483096"/>
            <a:ext cx="2834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endParaRPr sz="850"/>
          </a:p>
        </p:txBody>
      </p:sp>
      <p:sp>
        <p:nvSpPr>
          <p:cNvPr id="26" name="Text 21">
            <a:extLst xmlns:a="http://schemas.openxmlformats.org/drawingml/2006/main">
              <a:ext uri="{FF2B5EF4-FFF2-40B4-BE49-F238E27FC236}">
                <a16:creationId xmlns:a16="http://schemas.microsoft.com/office/drawing/2014/main" id="{5EEA42C9-06E3-4195-88D7-DAC789CEB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528" y="6473952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50" b="1">
                <a:solidFill>
                  <a:srgbClr val="72839A"/>
                </a:solidFill>
                <a:latin typeface="Inter"/>
                <a:ea typeface="Inter"/>
                <a:cs typeface="Inter"/>
              </a:rPr>
              <a:t>07</a:t>
            </a:r>
            <a:endParaRPr sz="850"/>
          </a:p>
        </p:txBody>
      </p:sp>
      <p:sp xmlns:a="http://schemas.openxmlformats.org/drawingml/2006/main">
        <p:nvSpPr>
          <p:cNvPr id="48" name="Merged security cue"/>
          <p:cNvSpPr txBox="1"/>
          <p:nvPr/>
        </p:nvSpPr>
        <p:spPr>
          <a:xfrm>
            <a:off x="749808" y="5989320"/>
            <a:ext cx="10835640" cy="25603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00" b="1">
                <a:solidFill>
                  <a:srgbClr val="24CBE0"/>
                </a:solidFill>
                <a:latin typeface="Inter"/>
              </a:rPr>
              <a:t>IDENTITY · ACTION · RESOURCE · AUTHORITY — VALIDATE THE COMPLETE CONTEXT</a:t>
            </a:r>
          </a:p>
        </p:txBody>
      </p:sp>
    </p:spTree>
    <p:extLst>
      <p:ext uri="{BB962C8B-B14F-4D97-AF65-F5344CB8AC3E}">
        <p14:creationId xmlns:p14="http://schemas.microsoft.com/office/powerpoint/2010/main" val="118975310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4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fc357b3e5249be">
            <a:extLst>
              <a:ext uri="{96DAC541-7B7A-43D3-8B79-37D633B846F1}">
                <asvg:svgBlip xmlns:asvg="http://schemas.microsoft.com/office/drawing/2016/SVG/main" r:embed="R46d95ae2004b4dca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23312D4F-1592-4E22-9B12-D1F5552D7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110185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 spc="160">
                <a:solidFill>
                  <a:srgbClr val="35D4E7"/>
                </a:solidFill>
                <a:latin typeface="Inter"/>
                <a:ea typeface="Inter"/>
                <a:cs typeface="Inter"/>
              </a:rPr>
              <a:t>THE ENTERPRISE INFLECTION POINT</a:t>
            </a:r>
            <a:endParaRPr sz="95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0091AC09-F4A8-4451-B87E-A4673D915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0080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9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“This might take longer.”</a:t>
            </a:r>
            <a:endParaRPr sz="2900"/>
          </a:p>
        </p:txBody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FA9F172F-9CB0-44FA-9C7B-45DA702AB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298448"/>
            <a:ext cx="5687568" cy="4462272"/>
          </a:xfrm>
          <a:prstGeom xmlns:a="http://schemas.openxmlformats.org/drawingml/2006/main" prst="roundRect">
            <a:avLst>
              <a:gd name="adj" fmla="val 1639"/>
            </a:avLst>
          </a:prstGeom>
          <a:solidFill xmlns:a="http://schemas.openxmlformats.org/drawingml/2006/main">
            <a:srgbClr val="0E192B"/>
          </a:solidFill>
          <a:ln xmlns:a="http://schemas.openxmlformats.org/drawingml/2006/main" w="12700">
            <a:solidFill>
              <a:srgbClr val="293A51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DA2FCB9B-1DA2-4509-A822-E4F514D53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392" y="1572768"/>
            <a:ext cx="117043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5B7CFF">
              <a:alpha val="15000"/>
            </a:srgbClr>
          </a:solidFill>
          <a:ln xmlns:a="http://schemas.openxmlformats.org/drawingml/2006/main" w="12700">
            <a:solidFill>
              <a:srgbClr val="5B7CFF">
                <a:alpha val="3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683FFA0D-2141-4EAB-8624-78C57CBF2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544" y="1581912"/>
            <a:ext cx="102412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70" b="1">
                <a:solidFill>
                  <a:srgbClr val="C8D2FF"/>
                </a:solidFill>
                <a:latin typeface="Inter"/>
                <a:ea typeface="Inter"/>
                <a:cs typeface="Inter"/>
              </a:rPr>
              <a:t>PROJECT CHAT</a:t>
            </a:r>
            <a:endParaRPr sz="87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6C2978EE-1215-4F02-9EF5-58B90FF07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1856232"/>
            <a:ext cx="10058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30" b="1">
                <a:solidFill>
                  <a:srgbClr val="5B7CFF"/>
                </a:solidFill>
                <a:latin typeface="Inter"/>
                <a:ea typeface="Inter"/>
                <a:cs typeface="Inter"/>
              </a:rPr>
              <a:t>Founder</a:t>
            </a:r>
            <a:endParaRPr sz="830"/>
          </a:p>
        </p:txBody>
      </p:sp>
      <p:sp>
        <p:nvSpPr>
          <p:cNvPr id="9" name="Shape 6">
            <a:extLst xmlns:a="http://schemas.openxmlformats.org/drawingml/2006/main">
              <a:ext uri="{FF2B5EF4-FFF2-40B4-BE49-F238E27FC236}">
                <a16:creationId xmlns:a16="http://schemas.microsoft.com/office/drawing/2014/main" id="{87CD80C7-3D57-4723-83F7-F7ABE16F6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2084832"/>
            <a:ext cx="3611880" cy="566928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5B7CFF">
              <a:alpha val="16000"/>
            </a:srgbClr>
          </a:solidFill>
          <a:ln xmlns:a="http://schemas.openxmlformats.org/drawingml/2006/main" w="12700">
            <a:solidFill>
              <a:srgbClr val="5B7CFF">
                <a:alpha val="5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Text 7">
            <a:extLst xmlns:a="http://schemas.openxmlformats.org/drawingml/2006/main">
              <a:ext uri="{FF2B5EF4-FFF2-40B4-BE49-F238E27FC236}">
                <a16:creationId xmlns:a16="http://schemas.microsoft.com/office/drawing/2014/main" id="{E80FECB9-609F-4817-AD0F-4C74D3146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" y="2194560"/>
            <a:ext cx="3282696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10">
                <a:solidFill>
                  <a:srgbClr val="EAF0F8"/>
                </a:solidFill>
                <a:latin typeface="Inter"/>
                <a:ea typeface="Inter"/>
                <a:cs typeface="Inter"/>
              </a:rPr>
              <a:t>Can we add enterprise SSO?</a:t>
            </a:r>
            <a:endParaRPr sz="1210"/>
          </a:p>
        </p:txBody>
      </p:sp>
      <p:sp>
        <p:nvSpPr>
          <p:cNvPr id="11" name="Text 8">
            <a:extLst xmlns:a="http://schemas.openxmlformats.org/drawingml/2006/main">
              <a:ext uri="{FF2B5EF4-FFF2-40B4-BE49-F238E27FC236}">
                <a16:creationId xmlns:a16="http://schemas.microsoft.com/office/drawing/2014/main" id="{A5F0135A-0817-4770-A5FA-D6198F62E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2312" y="2633472"/>
            <a:ext cx="10058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30" b="1">
                <a:solidFill>
                  <a:srgbClr val="3BE0B5"/>
                </a:solidFill>
                <a:latin typeface="Inter"/>
                <a:ea typeface="Inter"/>
                <a:cs typeface="Inter"/>
              </a:rPr>
              <a:t>Engineer</a:t>
            </a:r>
            <a:endParaRPr sz="830"/>
          </a:p>
        </p:txBody>
      </p:sp>
      <p:sp>
        <p:nvSpPr>
          <p:cNvPr id="12" name="Shape 9">
            <a:extLst xmlns:a="http://schemas.openxmlformats.org/drawingml/2006/main">
              <a:ext uri="{FF2B5EF4-FFF2-40B4-BE49-F238E27FC236}">
                <a16:creationId xmlns:a16="http://schemas.microsoft.com/office/drawing/2014/main" id="{B2E3E98B-A8E2-423E-BC19-1B141DAD7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5960" y="2862072"/>
            <a:ext cx="3822192" cy="566928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3BE0B5">
              <a:alpha val="16000"/>
            </a:srgbClr>
          </a:solidFill>
          <a:ln xmlns:a="http://schemas.openxmlformats.org/drawingml/2006/main" w="12700">
            <a:solidFill>
              <a:srgbClr val="3BE0B5">
                <a:alpha val="5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64795974-C9B1-488C-A4D2-538FCADE5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0552" y="2971800"/>
            <a:ext cx="349300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10">
                <a:solidFill>
                  <a:srgbClr val="EAF0F8"/>
                </a:solidFill>
                <a:latin typeface="Inter"/>
                <a:ea typeface="Inter"/>
                <a:cs typeface="Inter"/>
              </a:rPr>
              <a:t>Sure. That should be manageable.</a:t>
            </a:r>
            <a:endParaRPr sz="1210"/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DCEDDF8F-4DA1-4713-A87F-DB6DE651A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3456432"/>
            <a:ext cx="10058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30" b="1">
                <a:solidFill>
                  <a:srgbClr val="F7B955"/>
                </a:solidFill>
                <a:latin typeface="Inter"/>
                <a:ea typeface="Inter"/>
                <a:cs typeface="Inter"/>
              </a:rPr>
              <a:t>Security</a:t>
            </a:r>
            <a:endParaRPr sz="830"/>
          </a:p>
        </p:txBody>
      </p:sp>
      <p:sp>
        <p:nvSpPr>
          <p:cNvPr id="15" name="Shape 12">
            <a:extLst xmlns:a="http://schemas.openxmlformats.org/drawingml/2006/main">
              <a:ext uri="{FF2B5EF4-FFF2-40B4-BE49-F238E27FC236}">
                <a16:creationId xmlns:a16="http://schemas.microsoft.com/office/drawing/2014/main" id="{6A42995F-E1E5-4085-80FD-BC6F07FDC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3685032"/>
            <a:ext cx="4645152" cy="85953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7B955">
              <a:alpha val="16000"/>
            </a:srgbClr>
          </a:solidFill>
          <a:ln xmlns:a="http://schemas.openxmlformats.org/drawingml/2006/main" w="12700">
            <a:solidFill>
              <a:srgbClr val="F7B955">
                <a:alpha val="5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531A7246-6B42-48DF-9288-47B4E587B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" y="3794760"/>
            <a:ext cx="4315968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EAF0F8"/>
                </a:solidFill>
                <a:latin typeface="Inter"/>
                <a:ea typeface="Inter"/>
                <a:cs typeface="Inter"/>
              </a:rPr>
              <a:t>Great. Also delegated identity, user + non-user personas, entitlements, token exchange, audit, tenant isolation, offboarding…</a:t>
            </a:r>
            <a:endParaRPr sz="1050"/>
          </a:p>
        </p:txBody>
      </p:sp>
      <p:sp>
        <p:nvSpPr>
          <p:cNvPr id="17" name="Text 14">
            <a:extLst xmlns:a="http://schemas.openxmlformats.org/drawingml/2006/main">
              <a:ext uri="{FF2B5EF4-FFF2-40B4-BE49-F238E27FC236}">
                <a16:creationId xmlns:a16="http://schemas.microsoft.com/office/drawing/2014/main" id="{18985573-1C83-4071-B880-3C42F1F19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5152" y="4636008"/>
            <a:ext cx="10058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30" b="1">
                <a:solidFill>
                  <a:srgbClr val="FF647C"/>
                </a:solidFill>
                <a:latin typeface="Inter"/>
                <a:ea typeface="Inter"/>
                <a:cs typeface="Inter"/>
              </a:rPr>
              <a:t>Engineer</a:t>
            </a:r>
            <a:endParaRPr sz="830"/>
          </a:p>
        </p:txBody>
      </p:sp>
      <p:sp>
        <p:nvSpPr>
          <p:cNvPr id="18" name="Shape 15">
            <a:extLst xmlns:a="http://schemas.openxmlformats.org/drawingml/2006/main">
              <a:ext uri="{FF2B5EF4-FFF2-40B4-BE49-F238E27FC236}">
                <a16:creationId xmlns:a16="http://schemas.microsoft.com/office/drawing/2014/main" id="{57ABF722-2BE3-4126-A89E-7C809053D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0864" y="4864608"/>
            <a:ext cx="3310128" cy="566928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647C">
              <a:alpha val="16000"/>
            </a:srgbClr>
          </a:solidFill>
          <a:ln xmlns:a="http://schemas.openxmlformats.org/drawingml/2006/main" w="12700">
            <a:solidFill>
              <a:srgbClr val="FF647C">
                <a:alpha val="5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05F1C601-5584-4C9D-8EF4-17A81A23B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456" y="4974336"/>
            <a:ext cx="2980944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1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This might take longer.</a:t>
            </a:r>
            <a:endParaRPr sz="1210"/>
          </a:p>
        </p:txBody>
      </p:sp>
      <p:sp>
        <p:nvSpPr>
          <p:cNvPr id="20" name="Shape 17">
            <a:extLst xmlns:a="http://schemas.openxmlformats.org/drawingml/2006/main">
              <a:ext uri="{FF2B5EF4-FFF2-40B4-BE49-F238E27FC236}">
                <a16:creationId xmlns:a16="http://schemas.microsoft.com/office/drawing/2014/main" id="{0D5B2820-B15A-46B9-BE9E-9A54EA0C1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1968" y="1298448"/>
            <a:ext cx="5010912" cy="4462272"/>
          </a:xfrm>
          <a:prstGeom xmlns:a="http://schemas.openxmlformats.org/drawingml/2006/main" prst="roundRect">
            <a:avLst>
              <a:gd name="adj" fmla="val 1639"/>
            </a:avLst>
          </a:prstGeom>
          <a:solidFill xmlns:a="http://schemas.openxmlformats.org/drawingml/2006/main">
            <a:srgbClr val="0D192B"/>
          </a:solidFill>
          <a:ln xmlns:a="http://schemas.openxmlformats.org/drawingml/2006/main" w="12700">
            <a:solidFill>
              <a:srgbClr val="A879FF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Text 18">
            <a:extLst xmlns:a="http://schemas.openxmlformats.org/drawingml/2006/main">
              <a:ext uri="{FF2B5EF4-FFF2-40B4-BE49-F238E27FC236}">
                <a16:creationId xmlns:a16="http://schemas.microsoft.com/office/drawing/2014/main" id="{E91E848E-E820-436B-9B72-C8B79D83E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2008" y="1609344"/>
            <a:ext cx="31546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 spc="110">
                <a:solidFill>
                  <a:srgbClr val="A879FF"/>
                </a:solidFill>
                <a:latin typeface="Inter"/>
                <a:ea typeface="Inter"/>
                <a:cs typeface="Inter"/>
              </a:rPr>
              <a:t>TARGET: ENTERPRISE MCP GATEWAY</a:t>
            </a:r>
            <a:endParaRPr sz="1000"/>
          </a:p>
        </p:txBody>
      </p:sp>
      <p:sp>
        <p:nvSpPr>
          <p:cNvPr id="22" name="Shape 19">
            <a:extLst xmlns:a="http://schemas.openxmlformats.org/drawingml/2006/main">
              <a:ext uri="{FF2B5EF4-FFF2-40B4-BE49-F238E27FC236}">
                <a16:creationId xmlns:a16="http://schemas.microsoft.com/office/drawing/2014/main" id="{A984D278-1959-4C04-85ED-4B0F57D81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6872" y="2039112"/>
            <a:ext cx="1353312" cy="822960"/>
          </a:xfrm>
          <a:prstGeom xmlns:a="http://schemas.openxmlformats.org/drawingml/2006/main" prst="roundRect">
            <a:avLst>
              <a:gd name="adj" fmla="val 8889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5B7C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3" name="Shape 20">
            <a:extLst xmlns:a="http://schemas.openxmlformats.org/drawingml/2006/main">
              <a:ext uri="{FF2B5EF4-FFF2-40B4-BE49-F238E27FC236}">
                <a16:creationId xmlns:a16="http://schemas.microsoft.com/office/drawing/2014/main" id="{4E2E7F94-F472-4D37-8B94-A4C1387B6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4032" y="2185416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B7CFF">
              <a:alpha val="18000"/>
            </a:srgbClr>
          </a:solidFill>
          <a:ln xmlns:a="http://schemas.openxmlformats.org/drawingml/2006/main" w="12700">
            <a:solidFill>
              <a:srgbClr val="5B7C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86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ebd9b0f8654a32">
            <a:extLst>
              <a:ext uri="{96DAC541-7B7A-43D3-8B79-37D633B846F1}">
                <asvg:svgBlip xmlns:asvg="http://schemas.microsoft.com/office/drawing/2016/SVG/main" r:embed="R5f276cfb5bce431f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05472" y="2296973"/>
            <a:ext cx="201168" cy="160934"/>
          </a:xfrm>
          <a:prstGeom xmlns:a="http://schemas.openxmlformats.org/drawingml/2006/main" prst="rect">
            <a:avLst/>
          </a:prstGeom>
        </p:spPr>
      </p:pic>
      <p:sp>
        <p:nvSpPr>
          <p:cNvPr id="25" name="Text 21">
            <a:extLst xmlns:a="http://schemas.openxmlformats.org/drawingml/2006/main">
              <a:ext uri="{FF2B5EF4-FFF2-40B4-BE49-F238E27FC236}">
                <a16:creationId xmlns:a16="http://schemas.microsoft.com/office/drawing/2014/main" id="{A3B25258-698D-4187-9571-7A7B04328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8664" y="2203704"/>
            <a:ext cx="59436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Client</a:t>
            </a:r>
            <a:endParaRPr sz="1200"/>
          </a:p>
        </p:txBody>
      </p:sp>
      <p:sp>
        <p:nvSpPr>
          <p:cNvPr id="26" name="Shape 22">
            <a:extLst xmlns:a="http://schemas.openxmlformats.org/drawingml/2006/main">
              <a:ext uri="{FF2B5EF4-FFF2-40B4-BE49-F238E27FC236}">
                <a16:creationId xmlns:a16="http://schemas.microsoft.com/office/drawing/2014/main" id="{ABFF7D34-689D-40DA-96BB-9FAA9F8E9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9328" y="2441448"/>
            <a:ext cx="283464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7" name="Shape 23">
            <a:extLst xmlns:a="http://schemas.openxmlformats.org/drawingml/2006/main">
              <a:ext uri="{FF2B5EF4-FFF2-40B4-BE49-F238E27FC236}">
                <a16:creationId xmlns:a16="http://schemas.microsoft.com/office/drawing/2014/main" id="{52D5F4A6-0000-48FB-9EE0-55117EEC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512" y="1901952"/>
            <a:ext cx="1984248" cy="1124712"/>
          </a:xfrm>
          <a:prstGeom xmlns:a="http://schemas.openxmlformats.org/drawingml/2006/main" prst="roundRect">
            <a:avLst>
              <a:gd name="adj" fmla="val 6504"/>
            </a:avLst>
          </a:prstGeom>
          <a:solidFill xmlns:a="http://schemas.openxmlformats.org/drawingml/2006/main">
            <a:srgbClr val="16213A"/>
          </a:solidFill>
          <a:ln xmlns:a="http://schemas.openxmlformats.org/drawingml/2006/main" w="12700">
            <a:solidFill>
              <a:srgbClr val="A879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90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1d92c958124bc7">
            <a:extLst>
              <a:ext uri="{96DAC541-7B7A-43D3-8B79-37D633B846F1}">
                <asvg:svgBlip xmlns:asvg="http://schemas.microsoft.com/office/drawing/2016/SVG/main" r:embed="R6c162c1300bc4bdf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842248" y="2167128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29" name="Text 24">
            <a:extLst xmlns:a="http://schemas.openxmlformats.org/drawingml/2006/main">
              <a:ext uri="{FF2B5EF4-FFF2-40B4-BE49-F238E27FC236}">
                <a16:creationId xmlns:a16="http://schemas.microsoft.com/office/drawing/2014/main" id="{E77EC616-F0A2-4077-BD02-BC87AC5B8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728" y="2048256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GATEWAY</a:t>
            </a:r>
            <a:endParaRPr sz="1250"/>
          </a:p>
        </p:txBody>
      </p:sp>
      <p:sp>
        <p:nvSpPr>
          <p:cNvPr id="30" name="Text 25">
            <a:extLst xmlns:a="http://schemas.openxmlformats.org/drawingml/2006/main">
              <a:ext uri="{FF2B5EF4-FFF2-40B4-BE49-F238E27FC236}">
                <a16:creationId xmlns:a16="http://schemas.microsoft.com/office/drawing/2014/main" id="{44A02A76-481D-4684-9B44-386A76DF9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728" y="2368296"/>
            <a:ext cx="11430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70">
                <a:solidFill>
                  <a:srgbClr val="A7B5C8"/>
                </a:solidFill>
                <a:latin typeface="Inter"/>
                <a:ea typeface="Inter"/>
                <a:cs typeface="Inter"/>
              </a:rPr>
              <a:t>identity · policy · audit</a:t>
            </a:r>
            <a:endParaRPr sz="870"/>
          </a:p>
        </p:txBody>
      </p:sp>
      <p:sp>
        <p:nvSpPr>
          <p:cNvPr id="31" name="Shape 26">
            <a:extLst xmlns:a="http://schemas.openxmlformats.org/drawingml/2006/main">
              <a:ext uri="{FF2B5EF4-FFF2-40B4-BE49-F238E27FC236}">
                <a16:creationId xmlns:a16="http://schemas.microsoft.com/office/drawing/2014/main" id="{7C26A11F-1621-4173-A617-7C2EC7DA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1904" y="2441448"/>
            <a:ext cx="38404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2" name="Shape 27">
            <a:extLst xmlns:a="http://schemas.openxmlformats.org/drawingml/2006/main">
              <a:ext uri="{FF2B5EF4-FFF2-40B4-BE49-F238E27FC236}">
                <a16:creationId xmlns:a16="http://schemas.microsoft.com/office/drawing/2014/main" id="{1BAFE618-D04E-4305-B823-0E41D23B0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5951" y="2039112"/>
            <a:ext cx="457193" cy="82296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3BE0B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3" name="Shape 28">
            <a:extLst xmlns:a="http://schemas.openxmlformats.org/drawingml/2006/main">
              <a:ext uri="{FF2B5EF4-FFF2-40B4-BE49-F238E27FC236}">
                <a16:creationId xmlns:a16="http://schemas.microsoft.com/office/drawing/2014/main" id="{6200C8D5-93E7-47AF-AC5F-F0E93BA9C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9104" y="2185416"/>
            <a:ext cx="347472" cy="34747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BE0B5">
              <a:alpha val="18000"/>
            </a:srgbClr>
          </a:solidFill>
          <a:ln xmlns:a="http://schemas.openxmlformats.org/drawingml/2006/main" w="12700">
            <a:solidFill>
              <a:srgbClr val="3BE0B5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96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d8185f79104836">
            <a:extLst>
              <a:ext uri="{96DAC541-7B7A-43D3-8B79-37D633B846F1}">
                <asvg:svgBlip xmlns:asvg="http://schemas.microsoft.com/office/drawing/2016/SVG/main" r:embed="R256159e23bb54ae1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1201400" y="2267712"/>
            <a:ext cx="182880" cy="182880"/>
          </a:xfrm>
          <a:prstGeom xmlns:a="http://schemas.openxmlformats.org/drawingml/2006/main" prst="rect">
            <a:avLst/>
          </a:prstGeom>
        </p:spPr>
      </p:pic>
      <p:sp>
        <p:nvSpPr>
          <p:cNvPr id="35" name="Text 29">
            <a:extLst xmlns:a="http://schemas.openxmlformats.org/drawingml/2006/main">
              <a:ext uri="{FF2B5EF4-FFF2-40B4-BE49-F238E27FC236}">
                <a16:creationId xmlns:a16="http://schemas.microsoft.com/office/drawing/2014/main" id="{29A233ED-C85A-4C73-8368-16B17692F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03152" y="2203704"/>
            <a:ext cx="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endParaRPr sz="1020"/>
          </a:p>
        </p:txBody>
      </p:sp>
      <p:pic>
        <p:nvPicPr>
          <p:cNvPr id="98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e24315c2fa4798">
            <a:extLst>
              <a:ext uri="{96DAC541-7B7A-43D3-8B79-37D633B846F1}">
                <asvg:svgBlip xmlns:asvg="http://schemas.microsoft.com/office/drawing/2016/SVG/main" r:embed="R2ad9f23da30041d0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903720" y="3429000"/>
            <a:ext cx="256032" cy="256032"/>
          </a:xfrm>
          <a:prstGeom xmlns:a="http://schemas.openxmlformats.org/drawingml/2006/main" prst="rect">
            <a:avLst/>
          </a:prstGeom>
        </p:spPr>
      </p:pic>
      <p:sp>
        <p:nvSpPr>
          <p:cNvPr id="37" name="Text 30">
            <a:extLst xmlns:a="http://schemas.openxmlformats.org/drawingml/2006/main">
              <a:ext uri="{FF2B5EF4-FFF2-40B4-BE49-F238E27FC236}">
                <a16:creationId xmlns:a16="http://schemas.microsoft.com/office/drawing/2014/main" id="{F78FE42F-7512-40D9-8355-827E67532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0336" y="3419856"/>
            <a:ext cx="144475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2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Authenticate once</a:t>
            </a:r>
            <a:endParaRPr sz="1020"/>
          </a:p>
        </p:txBody>
      </p:sp>
      <p:pic>
        <p:nvPicPr>
          <p:cNvPr id="100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600d875a834cb8">
            <a:extLst>
              <a:ext uri="{96DAC541-7B7A-43D3-8B79-37D633B846F1}">
                <asvg:svgBlip xmlns:asvg="http://schemas.microsoft.com/office/drawing/2016/SVG/main" r:embed="R78688f5896f84c6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897112" y="3429000"/>
            <a:ext cx="256032" cy="256032"/>
          </a:xfrm>
          <a:prstGeom xmlns:a="http://schemas.openxmlformats.org/drawingml/2006/main" prst="rect">
            <a:avLst/>
          </a:prstGeom>
        </p:spPr>
      </p:pic>
      <p:sp>
        <p:nvSpPr>
          <p:cNvPr id="39" name="Text 31">
            <a:extLst xmlns:a="http://schemas.openxmlformats.org/drawingml/2006/main">
              <a:ext uri="{FF2B5EF4-FFF2-40B4-BE49-F238E27FC236}">
                <a16:creationId xmlns:a16="http://schemas.microsoft.com/office/drawing/2014/main" id="{9C43CDD4-6A85-49B6-A4A5-72AF97AA8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728" y="3419856"/>
            <a:ext cx="144475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2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Delegate identity</a:t>
            </a:r>
            <a:endParaRPr sz="1020"/>
          </a:p>
        </p:txBody>
      </p:sp>
      <p:pic>
        <p:nvPicPr>
          <p:cNvPr id="102" name="Imag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cca076e70f4fd5">
            <a:extLst>
              <a:ext uri="{96DAC541-7B7A-43D3-8B79-37D633B846F1}">
                <asvg:svgBlip xmlns:asvg="http://schemas.microsoft.com/office/drawing/2016/SVG/main" r:embed="Re4e2555e80e24227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903720" y="4041648"/>
            <a:ext cx="256032" cy="256032"/>
          </a:xfrm>
          <a:prstGeom xmlns:a="http://schemas.openxmlformats.org/drawingml/2006/main" prst="rect">
            <a:avLst/>
          </a:prstGeom>
        </p:spPr>
      </p:pic>
      <p:sp>
        <p:nvSpPr>
          <p:cNvPr id="41" name="Text 32">
            <a:extLst xmlns:a="http://schemas.openxmlformats.org/drawingml/2006/main">
              <a:ext uri="{FF2B5EF4-FFF2-40B4-BE49-F238E27FC236}">
                <a16:creationId xmlns:a16="http://schemas.microsoft.com/office/drawing/2014/main" id="{98D3CED2-DF37-4760-97C1-23081F7D5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0336" y="4032504"/>
            <a:ext cx="144475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2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Enforce policy</a:t>
            </a:r>
            <a:endParaRPr sz="1020"/>
          </a:p>
        </p:txBody>
      </p:sp>
      <p:pic>
        <p:nvPicPr>
          <p:cNvPr id="104" name="Imag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96b0610b81436a">
            <a:extLst>
              <a:ext uri="{96DAC541-7B7A-43D3-8B79-37D633B846F1}">
                <asvg:svgBlip xmlns:asvg="http://schemas.microsoft.com/office/drawing/2016/SVG/main" r:embed="R243baac00ac54a8f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897112" y="4055872"/>
            <a:ext cx="256032" cy="227584"/>
          </a:xfrm>
          <a:prstGeom xmlns:a="http://schemas.openxmlformats.org/drawingml/2006/main" prst="rect">
            <a:avLst/>
          </a:prstGeom>
        </p:spPr>
      </p:pic>
      <p:sp>
        <p:nvSpPr>
          <p:cNvPr id="43" name="Text 33">
            <a:extLst xmlns:a="http://schemas.openxmlformats.org/drawingml/2006/main">
              <a:ext uri="{FF2B5EF4-FFF2-40B4-BE49-F238E27FC236}">
                <a16:creationId xmlns:a16="http://schemas.microsoft.com/office/drawing/2014/main" id="{00FFAC1F-452E-4693-80A0-F5DC5E79D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3728" y="4032504"/>
            <a:ext cx="144475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2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Unify telemetry</a:t>
            </a:r>
            <a:endParaRPr sz="1020"/>
          </a:p>
        </p:txBody>
      </p:sp>
      <p:sp>
        <p:nvSpPr>
          <p:cNvPr id="44" name="Shape 34">
            <a:extLst xmlns:a="http://schemas.openxmlformats.org/drawingml/2006/main">
              <a:ext uri="{FF2B5EF4-FFF2-40B4-BE49-F238E27FC236}">
                <a16:creationId xmlns:a16="http://schemas.microsoft.com/office/drawing/2014/main" id="{9139D486-10AD-4E86-921E-F6A267A6A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3720" y="4718304"/>
            <a:ext cx="327355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A879FF">
              <a:alpha val="13000"/>
            </a:srgbClr>
          </a:solidFill>
          <a:ln xmlns:a="http://schemas.openxmlformats.org/drawingml/2006/main" w="12700">
            <a:solidFill>
              <a:srgbClr val="A879FF">
                <a:alpha val="3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5" name="Text 35">
            <a:extLst xmlns:a="http://schemas.openxmlformats.org/drawingml/2006/main">
              <a:ext uri="{FF2B5EF4-FFF2-40B4-BE49-F238E27FC236}">
                <a16:creationId xmlns:a16="http://schemas.microsoft.com/office/drawing/2014/main" id="{87CA8C91-E981-487E-BEB6-A349CEDD8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6872" y="4727448"/>
            <a:ext cx="312724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60" b="1">
                <a:solidFill>
                  <a:srgbClr val="D9C9FF"/>
                </a:solidFill>
                <a:latin typeface="Inter"/>
                <a:ea typeface="Inter"/>
                <a:cs typeface="Inter"/>
              </a:rPr>
              <a:t>arXiv:2608.10760 · production pattern</a:t>
            </a:r>
            <a:endParaRPr sz="860"/>
          </a:p>
        </p:txBody>
      </p:sp>
      <p:pic>
        <p:nvPicPr>
          <p:cNvPr id="108" name="Imag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b83153ffb64cf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497312" y="4224528"/>
            <a:ext cx="749808" cy="749808"/>
          </a:xfrm>
          <a:prstGeom xmlns:a="http://schemas.openxmlformats.org/drawingml/2006/main" prst="rect">
            <a:avLst/>
          </a:prstGeom>
        </p:spPr>
      </p:pic>
      <p:sp>
        <p:nvSpPr>
          <p:cNvPr id="47" name="Text 36">
            <a:extLst xmlns:a="http://schemas.openxmlformats.org/drawingml/2006/main">
              <a:ext uri="{FF2B5EF4-FFF2-40B4-BE49-F238E27FC236}">
                <a16:creationId xmlns:a16="http://schemas.microsoft.com/office/drawing/2014/main" id="{A184D280-8F25-4143-8F3B-A9893E1A9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68712" y="5010912"/>
            <a:ext cx="1188720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50" b="1">
                <a:solidFill>
                  <a:srgbClr val="A7B5C8"/>
                </a:solidFill>
                <a:latin typeface="Inter"/>
                <a:ea typeface="Inter"/>
                <a:cs typeface="Inter"/>
              </a:rPr>
              <a:t>OWASP MCP TOP 10</a:t>
            </a:r>
            <a:endParaRPr sz="750"/>
          </a:p>
        </p:txBody>
      </p:sp>
      <p:sp>
        <p:nvSpPr>
          <p:cNvPr id="48" name="Shape 37">
            <a:extLst xmlns:a="http://schemas.openxmlformats.org/drawingml/2006/main">
              <a:ext uri="{FF2B5EF4-FFF2-40B4-BE49-F238E27FC236}">
                <a16:creationId xmlns:a16="http://schemas.microsoft.com/office/drawing/2014/main" id="{3FABCF59-888D-4085-9362-2B77F751E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3720" y="5175504"/>
            <a:ext cx="3493008" cy="347472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35D4E7">
              <a:alpha val="14000"/>
            </a:srgbClr>
          </a:solidFill>
          <a:ln xmlns:a="http://schemas.openxmlformats.org/drawingml/2006/main" w="12700">
            <a:solidFill>
              <a:srgbClr val="35D4E7">
                <a:alpha val="3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9" name="Text 38">
            <a:extLst xmlns:a="http://schemas.openxmlformats.org/drawingml/2006/main">
              <a:ext uri="{FF2B5EF4-FFF2-40B4-BE49-F238E27FC236}">
                <a16:creationId xmlns:a16="http://schemas.microsoft.com/office/drawing/2014/main" id="{F1E7127F-E82F-48B4-AF15-4434FC1B8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76872" y="5184648"/>
            <a:ext cx="334670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35D4E7"/>
                </a:solidFill>
                <a:latin typeface="Inter"/>
                <a:ea typeface="Inter"/>
                <a:cs typeface="Inter"/>
              </a:rPr>
              <a:t>IMPLEMENTED: STATELESS HTTP</a:t>
            </a:r>
            <a:endParaRPr sz="900"/>
          </a:p>
        </p:txBody>
      </p:sp>
      <p:sp>
        <p:nvSpPr>
          <p:cNvPr id="50" name="Text 39">
            <a:extLst xmlns:a="http://schemas.openxmlformats.org/drawingml/2006/main">
              <a:ext uri="{FF2B5EF4-FFF2-40B4-BE49-F238E27FC236}">
                <a16:creationId xmlns:a16="http://schemas.microsoft.com/office/drawing/2014/main" id="{F4DB8B88-33F1-4556-A1DF-D887905AF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3720" y="5501640"/>
            <a:ext cx="4315968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20">
                <a:solidFill>
                  <a:srgbClr val="A7B5C8"/>
                </a:solidFill>
                <a:latin typeface="Inter"/>
                <a:ea typeface="Inter"/>
                <a:cs typeface="Inter"/>
              </a:rPr>
              <a:t>Stateless requests scale cleanly; session context remains optional.</a:t>
            </a:r>
            <a:endParaRPr sz="920"/>
          </a:p>
        </p:txBody>
      </p:sp>
      <p:sp>
        <p:nvSpPr>
          <p:cNvPr id="51" name="Shape 40">
            <a:extLst xmlns:a="http://schemas.openxmlformats.org/drawingml/2006/main">
              <a:ext uri="{FF2B5EF4-FFF2-40B4-BE49-F238E27FC236}">
                <a16:creationId xmlns:a16="http://schemas.microsoft.com/office/drawing/2014/main" id="{5A4439EC-7A62-40C6-AF18-4BAA1736B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28232"/>
            <a:ext cx="1104595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2" name="Text 41">
            <a:extLst xmlns:a="http://schemas.openxmlformats.org/drawingml/2006/main">
              <a:ext uri="{FF2B5EF4-FFF2-40B4-BE49-F238E27FC236}">
                <a16:creationId xmlns:a16="http://schemas.microsoft.com/office/drawing/2014/main" id="{C4FD2D8F-9A9A-43ED-AA11-254C90E73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83096"/>
            <a:ext cx="38404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 spc="80">
                <a:solidFill>
                  <a:srgbClr val="72839A"/>
                </a:solidFill>
                <a:latin typeface="Inter"/>
                <a:ea typeface="Inter"/>
                <a:cs typeface="Inter"/>
              </a:rPr>
              <a:t>ACT II · ENTERPRISE</a:t>
            </a:r>
            <a:endParaRPr sz="850"/>
          </a:p>
        </p:txBody>
      </p:sp>
      <p:sp>
        <p:nvSpPr>
          <p:cNvPr id="53" name="Text 42">
            <a:extLst xmlns:a="http://schemas.openxmlformats.org/drawingml/2006/main">
              <a:ext uri="{FF2B5EF4-FFF2-40B4-BE49-F238E27FC236}">
                <a16:creationId xmlns:a16="http://schemas.microsoft.com/office/drawing/2014/main" id="{696A7ECD-F893-4204-BA29-2053D513B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6483096"/>
            <a:ext cx="2834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endParaRPr sz="850"/>
          </a:p>
        </p:txBody>
      </p:sp>
      <p:sp>
        <p:nvSpPr>
          <p:cNvPr id="54" name="Text 43">
            <a:extLst xmlns:a="http://schemas.openxmlformats.org/drawingml/2006/main">
              <a:ext uri="{FF2B5EF4-FFF2-40B4-BE49-F238E27FC236}">
                <a16:creationId xmlns:a16="http://schemas.microsoft.com/office/drawing/2014/main" id="{53EB597D-EA76-421C-9806-1C97AB6CF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528" y="6473952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50" b="1">
                <a:solidFill>
                  <a:srgbClr val="72839A"/>
                </a:solidFill>
                <a:latin typeface="Inter"/>
                <a:ea typeface="Inter"/>
                <a:cs typeface="Inter"/>
              </a:rPr>
              <a:t>08</a:t>
            </a:r>
            <a:endParaRPr sz="850"/>
          </a:p>
        </p:txBody>
      </p:sp>
    </p:spTree>
    <p:extLst>
      <p:ext uri="{BB962C8B-B14F-4D97-AF65-F5344CB8AC3E}">
        <p14:creationId xmlns:p14="http://schemas.microsoft.com/office/powerpoint/2010/main" val="207051530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4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2208bdee7c499a">
            <a:extLst>
              <a:ext uri="{96DAC541-7B7A-43D3-8B79-37D633B846F1}">
                <asvg:svgBlip xmlns:asvg="http://schemas.microsoft.com/office/drawing/2016/SVG/main" r:embed="Rdebac9cbdb68435e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9AC1FDDB-5EDD-412C-8717-2744EF374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110185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 spc="160">
                <a:solidFill>
                  <a:srgbClr val="35D4E7"/>
                </a:solidFill>
                <a:latin typeface="Inter"/>
                <a:ea typeface="Inter"/>
                <a:cs typeface="Inter"/>
              </a:rPr>
              <a:t>FROM PLAUSIBLE TO REPEATABLE</a:t>
            </a:r>
            <a:endParaRPr sz="95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5BDAC1CB-35CC-4EFE-BBC9-EE6C7CCAF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0080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5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Accuracy starts with routing and ends with evidence</a:t>
            </a:r>
            <a:endParaRPr sz="2550"/>
          </a:p>
        </p:txBody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6111F7DD-1E90-4E91-91ED-F393E81DC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1371600"/>
            <a:ext cx="3447288" cy="114300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63E69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59C08F7F-D132-4A75-AAB1-7B9A1F7F5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545336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3E69C">
              <a:alpha val="20000"/>
            </a:srgbClr>
          </a:solidFill>
          <a:ln xmlns:a="http://schemas.openxmlformats.org/drawingml/2006/main" w="12700">
            <a:solidFill>
              <a:srgbClr val="63E69C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DC110805-5250-4913-A1C7-47526757F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1609344"/>
            <a:ext cx="384048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63E69C"/>
                </a:solidFill>
                <a:latin typeface="Inter"/>
                <a:ea typeface="Inter"/>
                <a:cs typeface="Inter"/>
              </a:rPr>
              <a:t>1</a:t>
            </a:r>
            <a:endParaRPr sz="1000"/>
          </a:p>
        </p:txBody>
      </p:sp>
      <p:pic>
        <p:nvPicPr>
          <p:cNvPr id="80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71e882f59c47cb">
            <a:extLst>
              <a:ext uri="{96DAC541-7B7A-43D3-8B79-37D633B846F1}">
                <asvg:svgBlip xmlns:asvg="http://schemas.microsoft.com/office/drawing/2016/SVG/main" r:embed="R4b1868dc2c0c45e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89304" y="1545336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9" name="Text 5">
            <a:extLst xmlns:a="http://schemas.openxmlformats.org/drawingml/2006/main">
              <a:ext uri="{FF2B5EF4-FFF2-40B4-BE49-F238E27FC236}">
                <a16:creationId xmlns:a16="http://schemas.microsoft.com/office/drawing/2014/main" id="{FE106075-1CE5-450B-9DB4-1024DB29B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9928" y="1517904"/>
            <a:ext cx="2121408" cy="265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1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Preserve the prompt</a:t>
            </a:r>
            <a:endParaRPr sz="1310"/>
          </a:p>
        </p:txBody>
      </p:sp>
      <p:sp>
        <p:nvSpPr>
          <p:cNvPr id="10" name="Text 6">
            <a:extLst xmlns:a="http://schemas.openxmlformats.org/drawingml/2006/main">
              <a:ext uri="{FF2B5EF4-FFF2-40B4-BE49-F238E27FC236}">
                <a16:creationId xmlns:a16="http://schemas.microsoft.com/office/drawing/2014/main" id="{02D97C73-6012-401C-88C2-422C1DB4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9928" y="1865376"/>
            <a:ext cx="21031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40">
                <a:solidFill>
                  <a:srgbClr val="A7B5C8"/>
                </a:solidFill>
                <a:latin typeface="Inter"/>
                <a:ea typeface="Inter"/>
                <a:cs typeface="Inter"/>
              </a:rPr>
              <a:t>Original wording + request ID</a:t>
            </a:r>
            <a:endParaRPr sz="940"/>
          </a:p>
        </p:txBody>
      </p:sp>
      <p:sp>
        <p:nvSpPr>
          <p:cNvPr id="11" name="Shape 7">
            <a:extLst xmlns:a="http://schemas.openxmlformats.org/drawingml/2006/main">
              <a:ext uri="{FF2B5EF4-FFF2-40B4-BE49-F238E27FC236}">
                <a16:creationId xmlns:a16="http://schemas.microsoft.com/office/drawing/2014/main" id="{124C401C-CB95-4688-9388-43CAF1AA5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3984" y="1371600"/>
            <a:ext cx="3447288" cy="114300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F7B95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Shape 8">
            <a:extLst xmlns:a="http://schemas.openxmlformats.org/drawingml/2006/main">
              <a:ext uri="{FF2B5EF4-FFF2-40B4-BE49-F238E27FC236}">
                <a16:creationId xmlns:a16="http://schemas.microsoft.com/office/drawing/2014/main" id="{AAD61570-4FB5-4552-8AD1-E587A5F86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1545336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B955">
              <a:alpha val="20000"/>
            </a:srgbClr>
          </a:solidFill>
          <a:ln xmlns:a="http://schemas.openxmlformats.org/drawingml/2006/main" w="12700">
            <a:solidFill>
              <a:srgbClr val="F7B955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Text 9">
            <a:extLst xmlns:a="http://schemas.openxmlformats.org/drawingml/2006/main">
              <a:ext uri="{FF2B5EF4-FFF2-40B4-BE49-F238E27FC236}">
                <a16:creationId xmlns:a16="http://schemas.microsoft.com/office/drawing/2014/main" id="{0CF6F5E4-7F42-4B98-85AA-913F54DB7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1609344"/>
            <a:ext cx="384048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7B955"/>
                </a:solidFill>
                <a:latin typeface="Inter"/>
                <a:ea typeface="Inter"/>
                <a:cs typeface="Inter"/>
              </a:rPr>
              <a:t>2</a:t>
            </a:r>
            <a:endParaRPr sz="1000"/>
          </a:p>
        </p:txBody>
      </p:sp>
      <p:pic>
        <p:nvPicPr>
          <p:cNvPr id="86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341384215f4ddf">
            <a:extLst>
              <a:ext uri="{96DAC541-7B7A-43D3-8B79-37D633B846F1}">
                <asvg:svgBlip xmlns:asvg="http://schemas.microsoft.com/office/drawing/2016/SVG/main" r:embed="R7cf2e3849aaf4120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11496" y="1576426"/>
            <a:ext cx="310896" cy="248717"/>
          </a:xfrm>
          <a:prstGeom xmlns:a="http://schemas.openxmlformats.org/drawingml/2006/main" prst="rect">
            <a:avLst/>
          </a:prstGeom>
        </p:spPr>
      </p:pic>
      <p:sp>
        <p:nvSpPr>
          <p:cNvPr id="15" name="Text 10">
            <a:extLst xmlns:a="http://schemas.openxmlformats.org/drawingml/2006/main">
              <a:ext uri="{FF2B5EF4-FFF2-40B4-BE49-F238E27FC236}">
                <a16:creationId xmlns:a16="http://schemas.microsoft.com/office/drawing/2014/main" id="{4341DF93-BC13-4EE2-AC2C-67610A26B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1517904"/>
            <a:ext cx="2121408" cy="265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1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Explicit route</a:t>
            </a:r>
            <a:endParaRPr sz="1310"/>
          </a:p>
        </p:txBody>
      </p:sp>
      <p:sp>
        <p:nvSpPr>
          <p:cNvPr id="16" name="Text 11">
            <a:extLst xmlns:a="http://schemas.openxmlformats.org/drawingml/2006/main">
              <a:ext uri="{FF2B5EF4-FFF2-40B4-BE49-F238E27FC236}">
                <a16:creationId xmlns:a16="http://schemas.microsoft.com/office/drawing/2014/main" id="{48AEFDB6-CA49-4990-BD5A-8334F247A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1865376"/>
            <a:ext cx="21031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40">
                <a:solidFill>
                  <a:srgbClr val="A7B5C8"/>
                </a:solidFill>
                <a:latin typeface="Inter"/>
                <a:ea typeface="Inter"/>
                <a:cs typeface="Inter"/>
              </a:rPr>
              <a:t>Return one required next step</a:t>
            </a:r>
            <a:endParaRPr sz="940"/>
          </a:p>
        </p:txBody>
      </p:sp>
      <p:sp>
        <p:nvSpPr>
          <p:cNvPr id="17" name="Shape 12">
            <a:extLst xmlns:a="http://schemas.openxmlformats.org/drawingml/2006/main">
              <a:ext uri="{FF2B5EF4-FFF2-40B4-BE49-F238E27FC236}">
                <a16:creationId xmlns:a16="http://schemas.microsoft.com/office/drawing/2014/main" id="{820288B3-8906-457A-9936-3E4AC5CAC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6176" y="1371600"/>
            <a:ext cx="3447288" cy="114300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Shape 13">
            <a:extLst xmlns:a="http://schemas.openxmlformats.org/drawingml/2006/main">
              <a:ext uri="{FF2B5EF4-FFF2-40B4-BE49-F238E27FC236}">
                <a16:creationId xmlns:a16="http://schemas.microsoft.com/office/drawing/2014/main" id="{840C91C0-46E6-4ABD-A6ED-7F8DD8919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912" y="1545336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5D4E7">
              <a:alpha val="20000"/>
            </a:srgbClr>
          </a:solidFill>
          <a:ln xmlns:a="http://schemas.openxmlformats.org/drawingml/2006/main" w="12700">
            <a:solidFill>
              <a:srgbClr val="35D4E7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Text 14">
            <a:extLst xmlns:a="http://schemas.openxmlformats.org/drawingml/2006/main">
              <a:ext uri="{FF2B5EF4-FFF2-40B4-BE49-F238E27FC236}">
                <a16:creationId xmlns:a16="http://schemas.microsoft.com/office/drawing/2014/main" id="{85A102A7-D2B0-4317-948A-EAC32078C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912" y="1609344"/>
            <a:ext cx="384048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35D4E7"/>
                </a:solidFill>
                <a:latin typeface="Inter"/>
                <a:ea typeface="Inter"/>
                <a:cs typeface="Inter"/>
              </a:rPr>
              <a:t>3</a:t>
            </a:r>
            <a:endParaRPr sz="1000"/>
          </a:p>
        </p:txBody>
      </p:sp>
      <p:pic>
        <p:nvPicPr>
          <p:cNvPr id="92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9decdf2ad547f5">
            <a:extLst>
              <a:ext uri="{96DAC541-7B7A-43D3-8B79-37D633B846F1}">
                <asvg:svgBlip xmlns:asvg="http://schemas.microsoft.com/office/drawing/2016/SVG/main" r:embed="R53236960037744aa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33688" y="1545336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21" name="Text 15">
            <a:extLst xmlns:a="http://schemas.openxmlformats.org/drawingml/2006/main">
              <a:ext uri="{FF2B5EF4-FFF2-40B4-BE49-F238E27FC236}">
                <a16:creationId xmlns:a16="http://schemas.microsoft.com/office/drawing/2014/main" id="{19BD3036-3804-4C43-8724-3CE44CC69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4312" y="1517904"/>
            <a:ext cx="2121408" cy="265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1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Trusted template</a:t>
            </a:r>
            <a:endParaRPr sz="1310"/>
          </a:p>
        </p:txBody>
      </p:sp>
      <p:sp>
        <p:nvSpPr>
          <p:cNvPr id="22" name="Text 16">
            <a:extLst xmlns:a="http://schemas.openxmlformats.org/drawingml/2006/main">
              <a:ext uri="{FF2B5EF4-FFF2-40B4-BE49-F238E27FC236}">
                <a16:creationId xmlns:a16="http://schemas.microsoft.com/office/drawing/2014/main" id="{79816EC1-29E1-402B-B3BB-53A6A3A53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4312" y="1865376"/>
            <a:ext cx="21031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A7B5C8"/>
                </a:solidFill>
                <a:latin typeface="Inter"/>
                <a:ea typeface="Inter"/>
                <a:cs typeface="Inter"/>
              </a:rPr>
              <a:t>Embeddings select trusted SQL;</a:t>
            </a:r>
            <a:endParaRPr sz="940"/>
          </a:p>
          <a:p xmlns:a="http://schemas.openxmlformats.org/drawingml/2006/main">
            <a:pPr marL="0" indent="0">
              <a:buNone/>
            </a:pPr>
            <a:r>
              <a:rPr sz="1050">
                <a:solidFill>
                  <a:srgbClr val="A7B5C8"/>
                </a:solidFill>
                <a:latin typeface="Inter"/>
                <a:ea typeface="Inter"/>
                <a:cs typeface="Inter"/>
              </a:rPr>
              <a:t>they do not invent it.</a:t>
            </a:r>
          </a:p>
        </p:txBody>
      </p:sp>
      <p:sp>
        <p:nvSpPr>
          <p:cNvPr id="23" name="Shape 17">
            <a:extLst xmlns:a="http://schemas.openxmlformats.org/drawingml/2006/main">
              <a:ext uri="{FF2B5EF4-FFF2-40B4-BE49-F238E27FC236}">
                <a16:creationId xmlns:a16="http://schemas.microsoft.com/office/drawing/2014/main" id="{BB715E0F-DEBA-4404-86B1-AD93BD6E4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2852928"/>
            <a:ext cx="3447288" cy="114300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A879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4" name="Shape 18">
            <a:extLst xmlns:a="http://schemas.openxmlformats.org/drawingml/2006/main">
              <a:ext uri="{FF2B5EF4-FFF2-40B4-BE49-F238E27FC236}">
                <a16:creationId xmlns:a16="http://schemas.microsoft.com/office/drawing/2014/main" id="{CEAF391A-E43B-4E64-A904-6DF597E82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026664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79FF">
              <a:alpha val="20000"/>
            </a:srgbClr>
          </a:solidFill>
          <a:ln xmlns:a="http://schemas.openxmlformats.org/drawingml/2006/main" w="12700">
            <a:solidFill>
              <a:srgbClr val="A879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5" name="Text 19">
            <a:extLst xmlns:a="http://schemas.openxmlformats.org/drawingml/2006/main">
              <a:ext uri="{FF2B5EF4-FFF2-40B4-BE49-F238E27FC236}">
                <a16:creationId xmlns:a16="http://schemas.microsoft.com/office/drawing/2014/main" id="{3E496B62-C7AD-4F37-8E17-55F98B4FB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" y="3090672"/>
            <a:ext cx="384048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A879FF"/>
                </a:solidFill>
                <a:latin typeface="Inter"/>
                <a:ea typeface="Inter"/>
                <a:cs typeface="Inter"/>
              </a:rPr>
              <a:t>4</a:t>
            </a:r>
            <a:endParaRPr sz="1000"/>
          </a:p>
        </p:txBody>
      </p:sp>
      <p:pic>
        <p:nvPicPr>
          <p:cNvPr id="98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dbf575bdde472f">
            <a:extLst>
              <a:ext uri="{96DAC541-7B7A-43D3-8B79-37D633B846F1}">
                <asvg:svgBlip xmlns:asvg="http://schemas.microsoft.com/office/drawing/2016/SVG/main" r:embed="Ra5368a767c6f4cd1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89304" y="3026664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27" name="Text 20">
            <a:extLst xmlns:a="http://schemas.openxmlformats.org/drawingml/2006/main">
              <a:ext uri="{FF2B5EF4-FFF2-40B4-BE49-F238E27FC236}">
                <a16:creationId xmlns:a16="http://schemas.microsoft.com/office/drawing/2014/main" id="{B81AC6E6-95D5-4B07-A650-C3CCD5610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9928" y="2999232"/>
            <a:ext cx="2121408" cy="265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1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Hybrid retrieval</a:t>
            </a:r>
            <a:endParaRPr sz="1310"/>
          </a:p>
        </p:txBody>
      </p:sp>
      <p:sp>
        <p:nvSpPr>
          <p:cNvPr id="28" name="Text 21">
            <a:extLst xmlns:a="http://schemas.openxmlformats.org/drawingml/2006/main">
              <a:ext uri="{FF2B5EF4-FFF2-40B4-BE49-F238E27FC236}">
                <a16:creationId xmlns:a16="http://schemas.microsoft.com/office/drawing/2014/main" id="{9982A59A-C313-4B83-ABA3-CA4399B82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9928" y="3346704"/>
            <a:ext cx="21031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40">
                <a:solidFill>
                  <a:srgbClr val="A7B5C8"/>
                </a:solidFill>
                <a:latin typeface="Inter"/>
                <a:ea typeface="Inter"/>
                <a:cs typeface="Inter"/>
              </a:rPr>
              <a:t>70% lexical · 30% vector</a:t>
            </a:r>
            <a:endParaRPr sz="940"/>
          </a:p>
        </p:txBody>
      </p:sp>
      <p:sp>
        <p:nvSpPr>
          <p:cNvPr id="29" name="Shape 22">
            <a:extLst xmlns:a="http://schemas.openxmlformats.org/drawingml/2006/main">
              <a:ext uri="{FF2B5EF4-FFF2-40B4-BE49-F238E27FC236}">
                <a16:creationId xmlns:a16="http://schemas.microsoft.com/office/drawing/2014/main" id="{7336543A-3D14-4E64-BCD5-6517FB28D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3984" y="2852928"/>
            <a:ext cx="3447288" cy="114300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5B7C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0" name="Shape 23">
            <a:extLst xmlns:a="http://schemas.openxmlformats.org/drawingml/2006/main">
              <a:ext uri="{FF2B5EF4-FFF2-40B4-BE49-F238E27FC236}">
                <a16:creationId xmlns:a16="http://schemas.microsoft.com/office/drawing/2014/main" id="{572E7916-15D1-4ED6-A7BA-58E98DE3F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3026664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B7CFF">
              <a:alpha val="20000"/>
            </a:srgbClr>
          </a:solidFill>
          <a:ln xmlns:a="http://schemas.openxmlformats.org/drawingml/2006/main" w="12700">
            <a:solidFill>
              <a:srgbClr val="5B7CFF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1" name="Text 24">
            <a:extLst xmlns:a="http://schemas.openxmlformats.org/drawingml/2006/main">
              <a:ext uri="{FF2B5EF4-FFF2-40B4-BE49-F238E27FC236}">
                <a16:creationId xmlns:a16="http://schemas.microsoft.com/office/drawing/2014/main" id="{6B4F5309-0F40-4E89-9CE1-85C4F62A7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7720" y="3090672"/>
            <a:ext cx="384048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5B7CFF"/>
                </a:solidFill>
                <a:latin typeface="Inter"/>
                <a:ea typeface="Inter"/>
                <a:cs typeface="Inter"/>
              </a:rPr>
              <a:t>5</a:t>
            </a:r>
            <a:endParaRPr sz="1000"/>
          </a:p>
        </p:txBody>
      </p:sp>
      <p:pic>
        <p:nvPicPr>
          <p:cNvPr id="104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c6e21899174fb8">
            <a:extLst>
              <a:ext uri="{96DAC541-7B7A-43D3-8B79-37D633B846F1}">
                <asvg:svgBlip xmlns:asvg="http://schemas.microsoft.com/office/drawing/2016/SVG/main" r:embed="R68039241eef74848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11496" y="3026664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33" name="Text 25">
            <a:extLst xmlns:a="http://schemas.openxmlformats.org/drawingml/2006/main">
              <a:ext uri="{FF2B5EF4-FFF2-40B4-BE49-F238E27FC236}">
                <a16:creationId xmlns:a16="http://schemas.microsoft.com/office/drawing/2014/main" id="{6D3F0C57-3E8C-455A-A0CE-9C6176856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2999232"/>
            <a:ext cx="2121408" cy="265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1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Schema + safety</a:t>
            </a:r>
            <a:endParaRPr sz="1310"/>
          </a:p>
        </p:txBody>
      </p:sp>
      <p:sp>
        <p:nvSpPr>
          <p:cNvPr id="34" name="Text 26">
            <a:extLst xmlns:a="http://schemas.openxmlformats.org/drawingml/2006/main">
              <a:ext uri="{FF2B5EF4-FFF2-40B4-BE49-F238E27FC236}">
                <a16:creationId xmlns:a16="http://schemas.microsoft.com/office/drawing/2014/main" id="{5294EE2B-2486-4C5E-90AD-30B14D771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32120" y="3346704"/>
            <a:ext cx="21031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40">
                <a:solidFill>
                  <a:srgbClr val="A7B5C8"/>
                </a:solidFill>
                <a:latin typeface="Inter"/>
                <a:ea typeface="Inter"/>
                <a:cs typeface="Inter"/>
              </a:rPr>
              <a:t>Verify schema · parse · authorise</a:t>
            </a:r>
            <a:endParaRPr sz="940"/>
          </a:p>
        </p:txBody>
      </p:sp>
      <p:sp>
        <p:nvSpPr>
          <p:cNvPr id="35" name="Shape 27">
            <a:extLst xmlns:a="http://schemas.openxmlformats.org/drawingml/2006/main">
              <a:ext uri="{FF2B5EF4-FFF2-40B4-BE49-F238E27FC236}">
                <a16:creationId xmlns:a16="http://schemas.microsoft.com/office/drawing/2014/main" id="{292168C9-1DAC-4C35-A94D-BF385A29F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6176" y="2852928"/>
            <a:ext cx="3447288" cy="1143000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FF6FA8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6" name="Shape 28">
            <a:extLst xmlns:a="http://schemas.openxmlformats.org/drawingml/2006/main">
              <a:ext uri="{FF2B5EF4-FFF2-40B4-BE49-F238E27FC236}">
                <a16:creationId xmlns:a16="http://schemas.microsoft.com/office/drawing/2014/main" id="{DF1B2DA4-ACB5-40DC-A4C7-9B8E60CE6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912" y="3026664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FA8">
              <a:alpha val="20000"/>
            </a:srgbClr>
          </a:solidFill>
          <a:ln xmlns:a="http://schemas.openxmlformats.org/drawingml/2006/main" w="12700">
            <a:solidFill>
              <a:srgbClr val="FF6FA8">
                <a:alpha val="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7" name="Text 29">
            <a:extLst xmlns:a="http://schemas.openxmlformats.org/drawingml/2006/main">
              <a:ext uri="{FF2B5EF4-FFF2-40B4-BE49-F238E27FC236}">
                <a16:creationId xmlns:a16="http://schemas.microsoft.com/office/drawing/2014/main" id="{9AF28FB9-6E3A-40C1-9CFF-459DA994A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912" y="3090672"/>
            <a:ext cx="384048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6FA8"/>
                </a:solidFill>
                <a:latin typeface="Inter"/>
                <a:ea typeface="Inter"/>
                <a:cs typeface="Inter"/>
              </a:rPr>
              <a:t>6</a:t>
            </a:r>
            <a:endParaRPr sz="1000"/>
          </a:p>
        </p:txBody>
      </p:sp>
      <p:pic>
        <p:nvPicPr>
          <p:cNvPr id="110" name="Imag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fcf219abdd4ab2">
            <a:extLst>
              <a:ext uri="{96DAC541-7B7A-43D3-8B79-37D633B846F1}">
                <asvg:svgBlip xmlns:asvg="http://schemas.microsoft.com/office/drawing/2016/SVG/main" r:embed="R42e3eb2d611949b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53119" y="3026664"/>
            <a:ext cx="272034" cy="310896"/>
          </a:xfrm>
          <a:prstGeom xmlns:a="http://schemas.openxmlformats.org/drawingml/2006/main" prst="rect">
            <a:avLst/>
          </a:prstGeom>
        </p:spPr>
      </p:pic>
      <p:sp>
        <p:nvSpPr>
          <p:cNvPr id="39" name="Text 30">
            <a:extLst xmlns:a="http://schemas.openxmlformats.org/drawingml/2006/main">
              <a:ext uri="{FF2B5EF4-FFF2-40B4-BE49-F238E27FC236}">
                <a16:creationId xmlns:a16="http://schemas.microsoft.com/office/drawing/2014/main" id="{E58C82BC-5C46-4808-A6AD-89E751A18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4312" y="2999232"/>
            <a:ext cx="2121408" cy="2651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31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Execute + evidence</a:t>
            </a:r>
            <a:endParaRPr sz="1310"/>
          </a:p>
        </p:txBody>
      </p:sp>
      <p:sp>
        <p:nvSpPr>
          <p:cNvPr id="40" name="Text 31">
            <a:extLst xmlns:a="http://schemas.openxmlformats.org/drawingml/2006/main">
              <a:ext uri="{FF2B5EF4-FFF2-40B4-BE49-F238E27FC236}">
                <a16:creationId xmlns:a16="http://schemas.microsoft.com/office/drawing/2014/main" id="{0B4B0FA5-22A7-4114-A02D-C7C4BD162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4312" y="3346704"/>
            <a:ext cx="2103120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40">
                <a:solidFill>
                  <a:srgbClr val="A7B5C8"/>
                </a:solidFill>
                <a:latin typeface="Inter"/>
                <a:ea typeface="Inter"/>
                <a:cs typeface="Inter"/>
              </a:rPr>
              <a:t>Read-only result + evidence</a:t>
            </a:r>
            <a:endParaRPr sz="940"/>
          </a:p>
        </p:txBody>
      </p:sp>
      <p:sp>
        <p:nvSpPr>
          <p:cNvPr id="41" name="Shape 32">
            <a:extLst xmlns:a="http://schemas.openxmlformats.org/drawingml/2006/main">
              <a:ext uri="{FF2B5EF4-FFF2-40B4-BE49-F238E27FC236}">
                <a16:creationId xmlns:a16="http://schemas.microsoft.com/office/drawing/2014/main" id="{76CFCE24-0ECC-457D-8417-D0580AA09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" y="4553712"/>
            <a:ext cx="7461504" cy="109728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0B182B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2" name="Text 33">
            <a:extLst xmlns:a="http://schemas.openxmlformats.org/drawingml/2006/main">
              <a:ext uri="{FF2B5EF4-FFF2-40B4-BE49-F238E27FC236}">
                <a16:creationId xmlns:a16="http://schemas.microsoft.com/office/drawing/2014/main" id="{018C3BDD-77AC-4080-BE00-30D935FAC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4818888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10">
                <a:solidFill>
                  <a:srgbClr val="72839A"/>
                </a:solidFill>
                <a:latin typeface="Inter"/>
                <a:ea typeface="Inter"/>
                <a:cs typeface="Inter"/>
              </a:rPr>
              <a:t>CONFIDENCE GATE</a:t>
            </a:r>
            <a:endParaRPr sz="900"/>
          </a:p>
        </p:txBody>
      </p:sp>
      <p:sp>
        <p:nvSpPr>
          <p:cNvPr id="43" name="Shape 34">
            <a:extLst xmlns:a="http://schemas.openxmlformats.org/drawingml/2006/main">
              <a:ext uri="{FF2B5EF4-FFF2-40B4-BE49-F238E27FC236}">
                <a16:creationId xmlns:a16="http://schemas.microsoft.com/office/drawing/2014/main" id="{CC3AF1F6-3DDC-4D52-8A38-7C00ED23C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8880" y="4837176"/>
            <a:ext cx="557784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47C"/>
          </a:solidFill>
          <a:ln xmlns:a="http://schemas.openxmlformats.org/drawingml/2006/main" w="12700">
            <a:solidFill>
              <a:srgbClr val="FF647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4" name="Shape 35">
            <a:extLst xmlns:a="http://schemas.openxmlformats.org/drawingml/2006/main">
              <a:ext uri="{FF2B5EF4-FFF2-40B4-BE49-F238E27FC236}">
                <a16:creationId xmlns:a16="http://schemas.microsoft.com/office/drawing/2014/main" id="{F6EACB3C-3550-4FE5-90B7-618E76D67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9816" y="4837176"/>
            <a:ext cx="557784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9E64"/>
          </a:solidFill>
          <a:ln xmlns:a="http://schemas.openxmlformats.org/drawingml/2006/main" w="12700">
            <a:solidFill>
              <a:srgbClr val="FF9E64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5" name="Shape 36">
            <a:extLst xmlns:a="http://schemas.openxmlformats.org/drawingml/2006/main">
              <a:ext uri="{FF2B5EF4-FFF2-40B4-BE49-F238E27FC236}">
                <a16:creationId xmlns:a16="http://schemas.microsoft.com/office/drawing/2014/main" id="{0C34119A-6AD6-4A16-BE14-5533A3DB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0752" y="4837176"/>
            <a:ext cx="557784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B955"/>
          </a:solidFill>
          <a:ln xmlns:a="http://schemas.openxmlformats.org/drawingml/2006/main" w="12700">
            <a:solidFill>
              <a:srgbClr val="F7B95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6" name="Shape 37">
            <a:extLst xmlns:a="http://schemas.openxmlformats.org/drawingml/2006/main">
              <a:ext uri="{FF2B5EF4-FFF2-40B4-BE49-F238E27FC236}">
                <a16:creationId xmlns:a16="http://schemas.microsoft.com/office/drawing/2014/main" id="{59064561-237E-4A72-AB2E-5EE38AE71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1688" y="4837176"/>
            <a:ext cx="557784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5D4E7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7" name="Shape 38">
            <a:extLst xmlns:a="http://schemas.openxmlformats.org/drawingml/2006/main">
              <a:ext uri="{FF2B5EF4-FFF2-40B4-BE49-F238E27FC236}">
                <a16:creationId xmlns:a16="http://schemas.microsoft.com/office/drawing/2014/main" id="{A201AC82-EDB9-433D-9CDC-6B13334B7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4837176"/>
            <a:ext cx="557784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E0B5"/>
          </a:solidFill>
          <a:ln xmlns:a="http://schemas.openxmlformats.org/drawingml/2006/main" w="12700">
            <a:solidFill>
              <a:srgbClr val="3BE0B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8" name="Shape 39">
            <a:extLst xmlns:a="http://schemas.openxmlformats.org/drawingml/2006/main">
              <a:ext uri="{FF2B5EF4-FFF2-40B4-BE49-F238E27FC236}">
                <a16:creationId xmlns:a16="http://schemas.microsoft.com/office/drawing/2014/main" id="{844D6E33-9F19-42D4-A495-0A7330087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3560" y="4837176"/>
            <a:ext cx="557784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3E69C"/>
          </a:solidFill>
          <a:ln xmlns:a="http://schemas.openxmlformats.org/drawingml/2006/main" w="12700">
            <a:solidFill>
              <a:srgbClr val="63E69C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9" name="Text 40">
            <a:extLst xmlns:a="http://schemas.openxmlformats.org/drawingml/2006/main">
              <a:ext uri="{FF2B5EF4-FFF2-40B4-BE49-F238E27FC236}">
                <a16:creationId xmlns:a16="http://schemas.microsoft.com/office/drawing/2014/main" id="{03D90A67-366A-495B-ADB8-B8D68DC95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0592" y="5129784"/>
            <a:ext cx="731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780">
                <a:solidFill>
                  <a:srgbClr val="72839A"/>
                </a:solidFill>
                <a:latin typeface="Inter"/>
                <a:ea typeface="Inter"/>
                <a:cs typeface="Inter"/>
              </a:rPr>
              <a:t>LOW</a:t>
            </a:r>
            <a:endParaRPr sz="780"/>
          </a:p>
        </p:txBody>
      </p:sp>
      <p:sp>
        <p:nvSpPr>
          <p:cNvPr id="50" name="Text 41">
            <a:extLst xmlns:a="http://schemas.openxmlformats.org/drawingml/2006/main">
              <a:ext uri="{FF2B5EF4-FFF2-40B4-BE49-F238E27FC236}">
                <a16:creationId xmlns:a16="http://schemas.microsoft.com/office/drawing/2014/main" id="{9670BF5A-544C-4FCE-8446-64C3C009F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9552" y="5129784"/>
            <a:ext cx="7315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780">
                <a:solidFill>
                  <a:srgbClr val="72839A"/>
                </a:solidFill>
                <a:latin typeface="Inter"/>
                <a:ea typeface="Inter"/>
                <a:cs typeface="Inter"/>
              </a:rPr>
              <a:t>HIGH</a:t>
            </a:r>
            <a:endParaRPr sz="780"/>
          </a:p>
        </p:txBody>
      </p:sp>
      <p:pic>
        <p:nvPicPr>
          <p:cNvPr id="123" name="Imag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09b0718bb8471e">
            <a:extLst>
              <a:ext uri="{96DAC541-7B7A-43D3-8B79-37D633B846F1}">
                <asvg:svgBlip xmlns:asvg="http://schemas.microsoft.com/office/drawing/2016/SVG/main" r:embed="R044ac2e8ba8340c2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11112" y="4791456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52" name="Text 42">
            <a:extLst xmlns:a="http://schemas.openxmlformats.org/drawingml/2006/main">
              <a:ext uri="{FF2B5EF4-FFF2-40B4-BE49-F238E27FC236}">
                <a16:creationId xmlns:a16="http://schemas.microsoft.com/office/drawing/2014/main" id="{16A42ED8-15FE-422E-8D67-39492379B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0" y="4754880"/>
            <a:ext cx="841248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 fontScale="97940"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No confident match?</a:t>
            </a:r>
            <a:endParaRPr sz="1100"/>
          </a:p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Ask or stop.</a:t>
            </a:r>
          </a:p>
        </p:txBody>
      </p:sp>
      <p:sp>
        <p:nvSpPr>
          <p:cNvPr id="53" name="Shape 43">
            <a:extLst xmlns:a="http://schemas.openxmlformats.org/drawingml/2006/main">
              <a:ext uri="{FF2B5EF4-FFF2-40B4-BE49-F238E27FC236}">
                <a16:creationId xmlns:a16="http://schemas.microsoft.com/office/drawing/2014/main" id="{D9B58A33-7F2F-4731-8AC6-DC1909C96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192" y="4553712"/>
            <a:ext cx="3218688" cy="109728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15182D"/>
          </a:solidFill>
          <a:ln xmlns:a="http://schemas.openxmlformats.org/drawingml/2006/main" w="12700">
            <a:solidFill>
              <a:srgbClr val="A879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4" name="Text 44">
            <a:extLst xmlns:a="http://schemas.openxmlformats.org/drawingml/2006/main">
              <a:ext uri="{FF2B5EF4-FFF2-40B4-BE49-F238E27FC236}">
                <a16:creationId xmlns:a16="http://schemas.microsoft.com/office/drawing/2014/main" id="{EA8EAF50-7705-42F9-96AE-0536A60BB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9368" y="4791456"/>
            <a:ext cx="1133856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00">
                <a:solidFill>
                  <a:srgbClr val="63E69C"/>
                </a:solidFill>
                <a:latin typeface="Inter"/>
                <a:ea typeface="Inter"/>
                <a:cs typeface="Inter"/>
              </a:rPr>
              <a:t>SERVER</a:t>
            </a:r>
            <a:endParaRPr sz="900"/>
          </a:p>
        </p:txBody>
      </p:sp>
      <p:sp>
        <p:nvSpPr>
          <p:cNvPr id="55" name="Text 45">
            <a:extLst xmlns:a="http://schemas.openxmlformats.org/drawingml/2006/main">
              <a:ext uri="{FF2B5EF4-FFF2-40B4-BE49-F238E27FC236}">
                <a16:creationId xmlns:a16="http://schemas.microsoft.com/office/drawing/2014/main" id="{81F21E52-AAFF-4611-AFA3-3B26FA90E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59368" y="5102352"/>
            <a:ext cx="13258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5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returns next step</a:t>
            </a:r>
            <a:endParaRPr sz="1150"/>
          </a:p>
        </p:txBody>
      </p:sp>
      <p:sp>
        <p:nvSpPr>
          <p:cNvPr id="56" name="Shape 46">
            <a:extLst xmlns:a="http://schemas.openxmlformats.org/drawingml/2006/main">
              <a:ext uri="{FF2B5EF4-FFF2-40B4-BE49-F238E27FC236}">
                <a16:creationId xmlns:a16="http://schemas.microsoft.com/office/drawing/2014/main" id="{1904A91E-850C-49B5-8449-C1701D7A6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39528" y="5074920"/>
            <a:ext cx="39319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7" name="Text 47">
            <a:extLst xmlns:a="http://schemas.openxmlformats.org/drawingml/2006/main">
              <a:ext uri="{FF2B5EF4-FFF2-40B4-BE49-F238E27FC236}">
                <a16:creationId xmlns:a16="http://schemas.microsoft.com/office/drawing/2014/main" id="{054402F3-796D-41E4-BCFC-9103ED849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9024" y="4791456"/>
            <a:ext cx="53035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00" b="1" spc="100">
                <a:solidFill>
                  <a:srgbClr val="5B7CFF"/>
                </a:solidFill>
                <a:latin typeface="Inter"/>
                <a:ea typeface="Inter"/>
                <a:cs typeface="Inter"/>
              </a:rPr>
              <a:t>CLIENT</a:t>
            </a:r>
            <a:endParaRPr sz="900"/>
          </a:p>
        </p:txBody>
      </p:sp>
      <p:sp>
        <p:nvSpPr>
          <p:cNvPr id="58" name="Text 48">
            <a:extLst xmlns:a="http://schemas.openxmlformats.org/drawingml/2006/main">
              <a:ext uri="{FF2B5EF4-FFF2-40B4-BE49-F238E27FC236}">
                <a16:creationId xmlns:a16="http://schemas.microsoft.com/office/drawing/2014/main" id="{83EFA4F0-539B-4046-9459-4752FCA70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9024" y="5102352"/>
            <a:ext cx="868680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1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calls next tool</a:t>
            </a:r>
            <a:endParaRPr sz="1010"/>
          </a:p>
        </p:txBody>
      </p:sp>
      <p:sp>
        <p:nvSpPr>
          <p:cNvPr id="59" name="Text 49">
            <a:extLst xmlns:a="http://schemas.openxmlformats.org/drawingml/2006/main">
              <a:ext uri="{FF2B5EF4-FFF2-40B4-BE49-F238E27FC236}">
                <a16:creationId xmlns:a16="http://schemas.microsoft.com/office/drawing/2014/main" id="{80701CD0-C065-4380-B847-6BCC9C8E4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5687568"/>
            <a:ext cx="5285232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80" i="1">
                <a:solidFill>
                  <a:srgbClr val="72839A"/>
                </a:solidFill>
                <a:latin typeface="Inter"/>
                <a:ea typeface="Inter"/>
                <a:cs typeface="Inter"/>
              </a:rPr>
              <a:t>Confidence protects accuracy; validation and authorisation protect safety.</a:t>
            </a:r>
            <a:endParaRPr sz="780"/>
          </a:p>
        </p:txBody>
      </p:sp>
      <p:sp>
        <p:nvSpPr>
          <p:cNvPr id="60" name="Shape 50">
            <a:extLst xmlns:a="http://schemas.openxmlformats.org/drawingml/2006/main">
              <a:ext uri="{FF2B5EF4-FFF2-40B4-BE49-F238E27FC236}">
                <a16:creationId xmlns:a16="http://schemas.microsoft.com/office/drawing/2014/main" id="{FFAA4F87-B888-4F99-903E-C223293CF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3432" y="5916168"/>
            <a:ext cx="7552944" cy="329184"/>
          </a:xfrm>
          <a:prstGeom xmlns:a="http://schemas.openxmlformats.org/drawingml/2006/main" prst="roundRect">
            <a:avLst>
              <a:gd name="adj" fmla="val 22222"/>
            </a:avLst>
          </a:prstGeom>
          <a:solidFill xmlns:a="http://schemas.openxmlformats.org/drawingml/2006/main">
            <a:srgbClr val="35D4E7">
              <a:alpha val="12000"/>
            </a:srgbClr>
          </a:solidFill>
          <a:ln xmlns:a="http://schemas.openxmlformats.org/drawingml/2006/main" w="12700">
            <a:solidFill>
              <a:srgbClr val="35D4E7">
                <a:alpha val="32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1" name="Text 51">
            <a:extLst xmlns:a="http://schemas.openxmlformats.org/drawingml/2006/main">
              <a:ext uri="{FF2B5EF4-FFF2-40B4-BE49-F238E27FC236}">
                <a16:creationId xmlns:a16="http://schemas.microsoft.com/office/drawing/2014/main" id="{EC4670F4-0758-4A65-83C3-96C289990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6584" y="5925312"/>
            <a:ext cx="740664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50" b="1">
                <a:solidFill>
                  <a:srgbClr val="35D4E7"/>
                </a:solidFill>
                <a:latin typeface="Inter"/>
                <a:ea typeface="Inter"/>
                <a:cs typeface="Inter"/>
              </a:rPr>
              <a:t>REPEATABILITY: REQUEST · ROUTE · QUERY · DATA · EVIDENCE</a:t>
            </a:r>
            <a:endParaRPr sz="970"/>
          </a:p>
        </p:txBody>
      </p:sp>
      <p:sp>
        <p:nvSpPr>
          <p:cNvPr id="62" name="Shape 52">
            <a:extLst xmlns:a="http://schemas.openxmlformats.org/drawingml/2006/main">
              <a:ext uri="{FF2B5EF4-FFF2-40B4-BE49-F238E27FC236}">
                <a16:creationId xmlns:a16="http://schemas.microsoft.com/office/drawing/2014/main" id="{40B0AA9E-C18D-42C7-824C-E70B4163A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28232"/>
            <a:ext cx="1104595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3" name="Text 53">
            <a:extLst xmlns:a="http://schemas.openxmlformats.org/drawingml/2006/main">
              <a:ext uri="{FF2B5EF4-FFF2-40B4-BE49-F238E27FC236}">
                <a16:creationId xmlns:a16="http://schemas.microsoft.com/office/drawing/2014/main" id="{89F5F37F-9CB1-4E0D-96B0-19D957FDC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83096"/>
            <a:ext cx="38404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 spc="80">
                <a:solidFill>
                  <a:srgbClr val="72839A"/>
                </a:solidFill>
                <a:latin typeface="Inter"/>
                <a:ea typeface="Inter"/>
                <a:cs typeface="Inter"/>
              </a:rPr>
              <a:t>ACT II · ENTERPRISE</a:t>
            </a:r>
            <a:endParaRPr sz="850"/>
          </a:p>
        </p:txBody>
      </p:sp>
      <p:sp>
        <p:nvSpPr>
          <p:cNvPr id="64" name="Text 54">
            <a:extLst xmlns:a="http://schemas.openxmlformats.org/drawingml/2006/main">
              <a:ext uri="{FF2B5EF4-FFF2-40B4-BE49-F238E27FC236}">
                <a16:creationId xmlns:a16="http://schemas.microsoft.com/office/drawing/2014/main" id="{CECD7E6D-9740-495E-95C8-B5E99A046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6483096"/>
            <a:ext cx="2834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endParaRPr sz="850"/>
          </a:p>
        </p:txBody>
      </p:sp>
      <p:sp>
        <p:nvSpPr>
          <p:cNvPr id="65" name="Text 55">
            <a:extLst xmlns:a="http://schemas.openxmlformats.org/drawingml/2006/main">
              <a:ext uri="{FF2B5EF4-FFF2-40B4-BE49-F238E27FC236}">
                <a16:creationId xmlns:a16="http://schemas.microsoft.com/office/drawing/2014/main" id="{4E778191-509B-4B61-BDEC-96F3878FF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528" y="6473952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50" b="1">
                <a:solidFill>
                  <a:srgbClr val="72839A"/>
                </a:solidFill>
                <a:latin typeface="Inter"/>
                <a:ea typeface="Inter"/>
                <a:cs typeface="Inter"/>
              </a:rPr>
              <a:t>09</a:t>
            </a:r>
            <a:endParaRPr sz="850"/>
          </a:p>
        </p:txBody>
      </p:sp>
    </p:spTree>
    <p:extLst>
      <p:ext uri="{BB962C8B-B14F-4D97-AF65-F5344CB8AC3E}">
        <p14:creationId xmlns:p14="http://schemas.microsoft.com/office/powerpoint/2010/main" val="1207930626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3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4c8357c31548eb">
            <a:extLst>
              <a:ext uri="{96DAC541-7B7A-43D3-8B79-37D633B846F1}">
                <asvg:svgBlip xmlns:asvg="http://schemas.microsoft.com/office/drawing/2016/SVG/main" r:embed="R712e517d75cb47b2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DF3A6E48-3655-4B6E-A179-72E9D159E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110185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 spc="160">
                <a:solidFill>
                  <a:srgbClr val="35D4E7"/>
                </a:solidFill>
                <a:latin typeface="Inter"/>
                <a:ea typeface="Inter"/>
                <a:cs typeface="Inter"/>
              </a:rPr>
              <a:t>LICENSE AND ACCESS</a:t>
            </a:r>
            <a:endParaRPr sz="95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DA3CD34E-CEF6-4D96-B6B0-9495DA3BA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0080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9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The data contract enters the routing layer</a:t>
            </a:r>
            <a:endParaRPr sz="2900"/>
          </a:p>
        </p:txBody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3DBE6F5C-74AE-4435-959E-5ED72141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335024"/>
            <a:ext cx="3794760" cy="4526280"/>
          </a:xfrm>
          <a:prstGeom xmlns:a="http://schemas.openxmlformats.org/drawingml/2006/main" prst="roundRect">
            <a:avLst>
              <a:gd name="adj" fmla="val 1928"/>
            </a:avLst>
          </a:prstGeom>
          <a:solidFill xmlns:a="http://schemas.openxmlformats.org/drawingml/2006/main">
            <a:srgbClr val="131722"/>
          </a:solidFill>
          <a:ln xmlns:a="http://schemas.openxmlformats.org/drawingml/2006/main" w="12700">
            <a:solidFill>
              <a:srgbClr val="FF647C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67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4ea072706a4935">
            <a:extLst>
              <a:ext uri="{96DAC541-7B7A-43D3-8B79-37D633B846F1}">
                <asvg:svgBlip xmlns:asvg="http://schemas.microsoft.com/office/drawing/2016/SVG/main" r:embed="R2ae82a99806c4145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46404" y="1673352"/>
            <a:ext cx="356616" cy="475488"/>
          </a:xfrm>
          <a:prstGeom xmlns:a="http://schemas.openxmlformats.org/drawingml/2006/main" prst="rect">
            <a:avLst/>
          </a:prstGeom>
        </p:spPr>
      </p:pic>
      <p:sp>
        <p:nvSpPr>
          <p:cNvPr id="7" name="Text 3">
            <a:extLst xmlns:a="http://schemas.openxmlformats.org/drawingml/2006/main">
              <a:ext uri="{FF2B5EF4-FFF2-40B4-BE49-F238E27FC236}">
                <a16:creationId xmlns:a16="http://schemas.microsoft.com/office/drawing/2014/main" id="{821FD0D8-36DA-430D-BB3B-073E94DAF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6192" y="1700784"/>
            <a:ext cx="2340864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 spc="100">
                <a:solidFill>
                  <a:srgbClr val="FF647C"/>
                </a:solidFill>
                <a:latin typeface="Inter"/>
                <a:ea typeface="Inter"/>
                <a:cs typeface="Inter"/>
              </a:rPr>
              <a:t>VENDOR DATA AGREEMENT</a:t>
            </a:r>
            <a:endParaRPr sz="1100"/>
          </a:p>
        </p:txBody>
      </p:sp>
      <p:pic>
        <p:nvPicPr>
          <p:cNvPr id="69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b0e7bc85dc4dab">
            <a:extLst>
              <a:ext uri="{96DAC541-7B7A-43D3-8B79-37D633B846F1}">
                <asvg:svgBlip xmlns:asvg="http://schemas.microsoft.com/office/drawing/2016/SVG/main" r:embed="R83eac6229e5f439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32257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9" name="Text 4">
            <a:extLst xmlns:a="http://schemas.openxmlformats.org/drawingml/2006/main">
              <a:ext uri="{FF2B5EF4-FFF2-40B4-BE49-F238E27FC236}">
                <a16:creationId xmlns:a16="http://schemas.microsoft.com/office/drawing/2014/main" id="{B66D42B8-5009-45DF-9961-27888EFE6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2295144"/>
            <a:ext cx="25786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4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AI / machine-learning use</a:t>
            </a:r>
            <a:endParaRPr sz="1240"/>
          </a:p>
        </p:txBody>
      </p:sp>
      <p:pic>
        <p:nvPicPr>
          <p:cNvPr id="71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b0e7bc85dc4dab">
            <a:extLst>
              <a:ext uri="{96DAC541-7B7A-43D3-8B79-37D633B846F1}">
                <asvg:svgBlip xmlns:asvg="http://schemas.microsoft.com/office/drawing/2016/SVG/main" r:embed="R83eac6229e5f439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2834640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11" name="Text 5">
            <a:extLst xmlns:a="http://schemas.openxmlformats.org/drawingml/2006/main">
              <a:ext uri="{FF2B5EF4-FFF2-40B4-BE49-F238E27FC236}">
                <a16:creationId xmlns:a16="http://schemas.microsoft.com/office/drawing/2014/main" id="{D462551A-6B49-471E-858E-C56C7A603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2807208"/>
            <a:ext cx="25786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4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Copying and retention</a:t>
            </a:r>
            <a:endParaRPr sz="1240"/>
          </a:p>
        </p:txBody>
      </p:sp>
      <p:pic>
        <p:nvPicPr>
          <p:cNvPr id="73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b0e7bc85dc4dab">
            <a:extLst>
              <a:ext uri="{96DAC541-7B7A-43D3-8B79-37D633B846F1}">
                <asvg:svgBlip xmlns:asvg="http://schemas.microsoft.com/office/drawing/2016/SVG/main" r:embed="R83eac6229e5f439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3346704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13" name="Text 6">
            <a:extLst xmlns:a="http://schemas.openxmlformats.org/drawingml/2006/main">
              <a:ext uri="{FF2B5EF4-FFF2-40B4-BE49-F238E27FC236}">
                <a16:creationId xmlns:a16="http://schemas.microsoft.com/office/drawing/2014/main" id="{E2BD7819-9A1E-4B9D-90B0-79349E6A9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3319272"/>
            <a:ext cx="25786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4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Storage location</a:t>
            </a:r>
            <a:endParaRPr sz="1240"/>
          </a:p>
        </p:txBody>
      </p:sp>
      <p:pic>
        <p:nvPicPr>
          <p:cNvPr id="75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b0e7bc85dc4dab">
            <a:extLst>
              <a:ext uri="{96DAC541-7B7A-43D3-8B79-37D633B846F1}">
                <asvg:svgBlip xmlns:asvg="http://schemas.microsoft.com/office/drawing/2016/SVG/main" r:embed="R83eac6229e5f439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3858768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15" name="Text 7">
            <a:extLst xmlns:a="http://schemas.openxmlformats.org/drawingml/2006/main">
              <a:ext uri="{FF2B5EF4-FFF2-40B4-BE49-F238E27FC236}">
                <a16:creationId xmlns:a16="http://schemas.microsoft.com/office/drawing/2014/main" id="{229BA583-5B2C-44D3-867E-0FED65A5F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3831336"/>
            <a:ext cx="25786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4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Licensed identity and purpose</a:t>
            </a:r>
            <a:endParaRPr sz="1240"/>
          </a:p>
        </p:txBody>
      </p:sp>
      <p:pic>
        <p:nvPicPr>
          <p:cNvPr id="77" name="Imag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b0e7bc85dc4dab">
            <a:extLst>
              <a:ext uri="{96DAC541-7B7A-43D3-8B79-37D633B846F1}">
                <asvg:svgBlip xmlns:asvg="http://schemas.microsoft.com/office/drawing/2016/SVG/main" r:embed="R83eac6229e5f4393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14400" y="4370832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17" name="Text 8">
            <a:extLst xmlns:a="http://schemas.openxmlformats.org/drawingml/2006/main">
              <a:ext uri="{FF2B5EF4-FFF2-40B4-BE49-F238E27FC236}">
                <a16:creationId xmlns:a16="http://schemas.microsoft.com/office/drawing/2014/main" id="{44869675-5D6C-436C-A943-B994BC1B3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" y="4343400"/>
            <a:ext cx="25786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4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Use of derived data</a:t>
            </a:r>
            <a:endParaRPr sz="1240"/>
          </a:p>
        </p:txBody>
      </p:sp>
      <p:sp>
        <p:nvSpPr>
          <p:cNvPr id="18" name="Text 9">
            <a:extLst xmlns:a="http://schemas.openxmlformats.org/drawingml/2006/main">
              <a:ext uri="{FF2B5EF4-FFF2-40B4-BE49-F238E27FC236}">
                <a16:creationId xmlns:a16="http://schemas.microsoft.com/office/drawing/2014/main" id="{EEB43060-BBDC-4859-9179-D0C1FF8F8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5084064"/>
            <a:ext cx="3145536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The policy must shape routing</a:t>
            </a:r>
            <a:endParaRPr sz="1500"/>
          </a:p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before the model sees the data.</a:t>
            </a:r>
            <a:endParaRPr sz="1500"/>
          </a:p>
        </p:txBody>
      </p:sp>
      <p:sp>
        <p:nvSpPr>
          <p:cNvPr id="19" name="Text 10">
            <a:extLst xmlns:a="http://schemas.openxmlformats.org/drawingml/2006/main">
              <a:ext uri="{FF2B5EF4-FFF2-40B4-BE49-F238E27FC236}">
                <a16:creationId xmlns:a16="http://schemas.microsoft.com/office/drawing/2014/main" id="{950B4A1B-575E-40BE-B9DB-7DB49F579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1371600"/>
            <a:ext cx="6629400" cy="7040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3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Separate relevance from permission.</a:t>
            </a:r>
            <a:endParaRPr sz="2300"/>
          </a:p>
        </p:txBody>
      </p:sp>
      <p:sp>
        <p:nvSpPr>
          <p:cNvPr id="20" name="Shape 11">
            <a:extLst xmlns:a="http://schemas.openxmlformats.org/drawingml/2006/main">
              <a:ext uri="{FF2B5EF4-FFF2-40B4-BE49-F238E27FC236}">
                <a16:creationId xmlns:a16="http://schemas.microsoft.com/office/drawing/2014/main" id="{6A75EAD1-56E2-4D3D-B34C-344C27033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633472"/>
            <a:ext cx="6510528" cy="868680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82" name="Imag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c6fc8c6bd84eab">
            <a:extLst>
              <a:ext uri="{96DAC541-7B7A-43D3-8B79-37D633B846F1}">
                <asvg:svgBlip xmlns:asvg="http://schemas.microsoft.com/office/drawing/2016/SVG/main" r:embed="Rf8c587a82cf64a56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83480" y="2880360"/>
            <a:ext cx="292608" cy="260096"/>
          </a:xfrm>
          <a:prstGeom xmlns:a="http://schemas.openxmlformats.org/drawingml/2006/main" prst="rect">
            <a:avLst/>
          </a:prstGeom>
        </p:spPr>
      </p:pic>
      <p:sp>
        <p:nvSpPr>
          <p:cNvPr id="22" name="Text 12">
            <a:extLst xmlns:a="http://schemas.openxmlformats.org/drawingml/2006/main">
              <a:ext uri="{FF2B5EF4-FFF2-40B4-BE49-F238E27FC236}">
                <a16:creationId xmlns:a16="http://schemas.microsoft.com/office/drawing/2014/main" id="{FD83992A-71C7-4958-BB57-4F6A2DE05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2392" y="2761488"/>
            <a:ext cx="5577840" cy="2834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Access denied → stop</a:t>
            </a:r>
            <a:endParaRPr sz="1180"/>
          </a:p>
        </p:txBody>
      </p:sp>
      <p:sp>
        <p:nvSpPr>
          <p:cNvPr id="23" name="Text 13">
            <a:extLst xmlns:a="http://schemas.openxmlformats.org/drawingml/2006/main">
              <a:ext uri="{FF2B5EF4-FFF2-40B4-BE49-F238E27FC236}">
                <a16:creationId xmlns:a16="http://schemas.microsoft.com/office/drawing/2014/main" id="{86C4E4A8-1A2C-4E02-AB31-79EC29DDA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2392" y="3145536"/>
            <a:ext cx="55778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5C8"/>
                </a:solidFill>
                <a:latin typeface="Inter"/>
                <a:ea typeface="Inter"/>
                <a:cs typeface="Inter"/>
              </a:rPr>
              <a:t>Terminal result · the client is told to stop</a:t>
            </a:r>
            <a:endParaRPr sz="880"/>
          </a:p>
        </p:txBody>
      </p:sp>
      <p:sp>
        <p:nvSpPr>
          <p:cNvPr id="28" name="Shape 17">
            <a:extLst xmlns:a="http://schemas.openxmlformats.org/drawingml/2006/main">
              <a:ext uri="{FF2B5EF4-FFF2-40B4-BE49-F238E27FC236}">
                <a16:creationId xmlns:a16="http://schemas.microsoft.com/office/drawing/2014/main" id="{8C372B24-E0B8-4431-8DDF-5A3B5182A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3749039"/>
            <a:ext cx="6510528" cy="950976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90" name="Imag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1157fdc955462e">
            <a:extLst>
              <a:ext uri="{96DAC541-7B7A-43D3-8B79-37D633B846F1}">
                <asvg:svgBlip xmlns:asvg="http://schemas.microsoft.com/office/drawing/2016/SVG/main" r:embed="R10b543de922e4e64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01768" y="4050791"/>
            <a:ext cx="256032" cy="292608"/>
          </a:xfrm>
          <a:prstGeom xmlns:a="http://schemas.openxmlformats.org/drawingml/2006/main" prst="rect">
            <a:avLst/>
          </a:prstGeom>
        </p:spPr>
      </p:pic>
      <p:sp>
        <p:nvSpPr>
          <p:cNvPr id="30" name="Text 18">
            <a:extLst xmlns:a="http://schemas.openxmlformats.org/drawingml/2006/main">
              <a:ext uri="{FF2B5EF4-FFF2-40B4-BE49-F238E27FC236}">
                <a16:creationId xmlns:a16="http://schemas.microsoft.com/office/drawing/2014/main" id="{40CB5AA6-4704-4902-8374-D84BF8654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2392" y="3895344"/>
            <a:ext cx="5577840" cy="2834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8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Bring compute to the data</a:t>
            </a:r>
            <a:endParaRPr sz="1180"/>
          </a:p>
        </p:txBody>
      </p:sp>
      <p:sp>
        <p:nvSpPr>
          <p:cNvPr id="31" name="Text 19">
            <a:extLst xmlns:a="http://schemas.openxmlformats.org/drawingml/2006/main">
              <a:ext uri="{FF2B5EF4-FFF2-40B4-BE49-F238E27FC236}">
                <a16:creationId xmlns:a16="http://schemas.microsoft.com/office/drawing/2014/main" id="{0FFD0185-BF7B-438C-A6E6-1ED858A42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2392" y="4315968"/>
            <a:ext cx="55778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>
                <a:solidFill>
                  <a:srgbClr val="A7B5C8"/>
                </a:solidFill>
                <a:latin typeface="Inter"/>
                <a:ea typeface="Inter"/>
                <a:cs typeface="Inter"/>
              </a:rPr>
              <a:t>Minimise copies · process within the permitted boundary</a:t>
            </a:r>
            <a:endParaRPr sz="880"/>
          </a:p>
        </p:txBody>
      </p:sp>
      <p:sp>
        <p:nvSpPr>
          <p:cNvPr id="44" name="Shape 29">
            <a:extLst xmlns:a="http://schemas.openxmlformats.org/drawingml/2006/main">
              <a:ext uri="{FF2B5EF4-FFF2-40B4-BE49-F238E27FC236}">
                <a16:creationId xmlns:a16="http://schemas.microsoft.com/office/drawing/2014/main" id="{80508A93-D0C8-41F1-9AAD-99D051BB7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6520" y="5696712"/>
            <a:ext cx="4343400" cy="393192"/>
          </a:xfrm>
          <a:prstGeom xmlns:a="http://schemas.openxmlformats.org/drawingml/2006/main" prst="roundRect">
            <a:avLst>
              <a:gd name="adj" fmla="val 18605"/>
            </a:avLst>
          </a:prstGeom>
          <a:solidFill xmlns:a="http://schemas.openxmlformats.org/drawingml/2006/main">
            <a:srgbClr val="F7B955">
              <a:alpha val="15000"/>
            </a:srgbClr>
          </a:solidFill>
          <a:ln xmlns:a="http://schemas.openxmlformats.org/drawingml/2006/main" w="12700">
            <a:solidFill>
              <a:srgbClr val="F7B955">
                <a:alpha val="38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5" name="Text 30">
            <a:extLst xmlns:a="http://schemas.openxmlformats.org/drawingml/2006/main">
              <a:ext uri="{FF2B5EF4-FFF2-40B4-BE49-F238E27FC236}">
                <a16:creationId xmlns:a16="http://schemas.microsoft.com/office/drawing/2014/main" id="{624E2C9E-B815-4905-B67C-9DDF97E72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9672" y="5705856"/>
            <a:ext cx="4197096" cy="3749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40" b="1">
                <a:solidFill>
                  <a:srgbClr val="F7B955"/>
                </a:solidFill>
                <a:latin typeface="Inter"/>
                <a:ea typeface="Inter"/>
                <a:cs typeface="Inter"/>
              </a:rPr>
              <a:t>CONTRACT TERMS BECOME POLICY INPUTS</a:t>
            </a:r>
            <a:endParaRPr sz="1040"/>
          </a:p>
        </p:txBody>
      </p:sp>
      <p:sp>
        <p:nvSpPr>
          <p:cNvPr id="46" name="Shape 31">
            <a:extLst xmlns:a="http://schemas.openxmlformats.org/drawingml/2006/main">
              <a:ext uri="{FF2B5EF4-FFF2-40B4-BE49-F238E27FC236}">
                <a16:creationId xmlns:a16="http://schemas.microsoft.com/office/drawing/2014/main" id="{5D0B8E89-C83B-44A7-9C2C-6574BBBF7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28232"/>
            <a:ext cx="1104595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7" name="Text 32">
            <a:extLst xmlns:a="http://schemas.openxmlformats.org/drawingml/2006/main">
              <a:ext uri="{FF2B5EF4-FFF2-40B4-BE49-F238E27FC236}">
                <a16:creationId xmlns:a16="http://schemas.microsoft.com/office/drawing/2014/main" id="{9D22F23D-D1CE-4A9E-97C6-10D34F595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83096"/>
            <a:ext cx="38404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 spc="80">
                <a:solidFill>
                  <a:srgbClr val="72839A"/>
                </a:solidFill>
                <a:latin typeface="Inter"/>
                <a:ea typeface="Inter"/>
                <a:cs typeface="Inter"/>
              </a:rPr>
              <a:t>ACT II · ENTERPRISE</a:t>
            </a:r>
            <a:endParaRPr sz="850"/>
          </a:p>
        </p:txBody>
      </p:sp>
      <p:sp>
        <p:nvSpPr>
          <p:cNvPr id="48" name="Text 33">
            <a:extLst xmlns:a="http://schemas.openxmlformats.org/drawingml/2006/main">
              <a:ext uri="{FF2B5EF4-FFF2-40B4-BE49-F238E27FC236}">
                <a16:creationId xmlns:a16="http://schemas.microsoft.com/office/drawing/2014/main" id="{D0C2E174-C8BD-4C67-9314-2C45C6A01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6483096"/>
            <a:ext cx="2834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endParaRPr sz="850"/>
          </a:p>
        </p:txBody>
      </p:sp>
      <p:sp>
        <p:nvSpPr>
          <p:cNvPr id="49" name="Text 34">
            <a:extLst xmlns:a="http://schemas.openxmlformats.org/drawingml/2006/main">
              <a:ext uri="{FF2B5EF4-FFF2-40B4-BE49-F238E27FC236}">
                <a16:creationId xmlns:a16="http://schemas.microsoft.com/office/drawing/2014/main" id="{E9BFC96D-79F1-48FF-9D99-1EB803008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528" y="6473952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50" b="1">
                <a:solidFill>
                  <a:srgbClr val="72839A"/>
                </a:solidFill>
                <a:latin typeface="Inter"/>
                <a:ea typeface="Inter"/>
                <a:cs typeface="Inter"/>
              </a:rPr>
              <a:t>10</a:t>
            </a:r>
            <a:endParaRPr sz="850"/>
          </a:p>
        </p:txBody>
      </p:sp>
      <p:sp xmlns:a="http://schemas.openxmlformats.org/drawingml/2006/main">
        <p:nvSpPr>
          <p:cNvPr id="91" name="Transcript cue: This identity · this application · this purpo"/>
          <p:cNvSpPr txBox="1"/>
          <p:nvPr/>
        </p:nvSpPr>
        <p:spPr>
          <a:xfrm>
            <a:off x="4800600" y="2093976"/>
            <a:ext cx="6519672" cy="29260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A7B5C8"/>
                </a:solidFill>
                <a:latin typeface="Inter"/>
              </a:rPr>
              <a:t>This identity · this application · this purpose</a:t>
            </a:r>
          </a:p>
        </p:txBody>
      </p:sp>
      <p:sp xmlns:a="http://schemas.openxmlformats.org/drawingml/2006/main">
        <p:nvSpPr>
          <p:cNvPr id="92" name="Transcript cue: Governed views · private inference · syntheti"/>
          <p:cNvSpPr txBox="1"/>
          <p:nvPr/>
        </p:nvSpPr>
        <p:spPr>
          <a:xfrm>
            <a:off x="4800600" y="5074920"/>
            <a:ext cx="6537960" cy="411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70" b="0">
                <a:solidFill>
                  <a:srgbClr val="F7FAFF"/>
                </a:solidFill>
                <a:latin typeface="Inter"/>
              </a:rPr>
              <a:t>Governed views · private inference · synthetic evaluation</a:t>
            </a:r>
          </a:p>
        </p:txBody>
      </p:sp>
    </p:spTree>
    <p:extLst>
      <p:ext uri="{BB962C8B-B14F-4D97-AF65-F5344CB8AC3E}">
        <p14:creationId xmlns:p14="http://schemas.microsoft.com/office/powerpoint/2010/main" val="1795095723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4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7092adf7b14a89">
            <a:extLst>
              <a:ext uri="{96DAC541-7B7A-43D3-8B79-37D633B846F1}">
                <asvg:svgBlip xmlns:asvg="http://schemas.microsoft.com/office/drawing/2016/SVG/main" r:embed="R10e869caa39645a5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73F6EF8B-A9CD-4766-9610-6F605EBD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110185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 spc="160">
                <a:solidFill>
                  <a:srgbClr val="35D4E7"/>
                </a:solidFill>
                <a:latin typeface="Inter"/>
                <a:ea typeface="Inter"/>
                <a:cs typeface="Inter"/>
              </a:rPr>
              <a:t>TARGET STATE · CENTRAL GOVERNANCE</a:t>
            </a:r>
            <a:endParaRPr sz="95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554785B0-4B16-4D2C-A37E-D9333D113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0080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7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The platform around a domain MCP server</a:t>
            </a:r>
            <a:endParaRPr sz="2700"/>
          </a:p>
        </p:txBody>
      </p:sp>
      <p:sp>
        <p:nvSpPr>
          <p:cNvPr id="5" name="Text 2">
            <a:extLst xmlns:a="http://schemas.openxmlformats.org/drawingml/2006/main">
              <a:ext uri="{FF2B5EF4-FFF2-40B4-BE49-F238E27FC236}">
                <a16:creationId xmlns:a16="http://schemas.microsoft.com/office/drawing/2014/main" id="{7A65A612-8EB6-4EE5-B717-BBE6543A0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216152"/>
            <a:ext cx="21031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70" b="1" spc="100">
                <a:solidFill>
                  <a:srgbClr val="72839A"/>
                </a:solidFill>
                <a:latin typeface="Inter"/>
                <a:ea typeface="Inter"/>
                <a:cs typeface="Inter"/>
              </a:rPr>
              <a:t>CHANNELS + PERSONAS</a:t>
            </a:r>
            <a:endParaRPr sz="870"/>
          </a:p>
        </p:txBody>
      </p:sp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AF3F07C0-9010-43D7-AFE6-81D55C435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490472"/>
            <a:ext cx="1627632" cy="713232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99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36c29065314669">
            <a:extLst>
              <a:ext uri="{96DAC541-7B7A-43D3-8B79-37D633B846F1}">
                <asvg:svgBlip xmlns:asvg="http://schemas.microsoft.com/office/drawing/2016/SVG/main" r:embed="Rdd6247fa7797483e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49808" y="1708099"/>
            <a:ext cx="256032" cy="204826"/>
          </a:xfrm>
          <a:prstGeom xmlns:a="http://schemas.openxmlformats.org/drawingml/2006/main" prst="rect">
            <a:avLst/>
          </a:prstGeom>
        </p:spPr>
      </p:pic>
      <p:sp>
        <p:nvSpPr>
          <p:cNvPr id="8" name="Text 4">
            <a:extLst xmlns:a="http://schemas.openxmlformats.org/drawingml/2006/main">
              <a:ext uri="{FF2B5EF4-FFF2-40B4-BE49-F238E27FC236}">
                <a16:creationId xmlns:a16="http://schemas.microsoft.com/office/drawing/2014/main" id="{7C8ABEF6-3C1E-45FB-BC58-569BFD53D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424" y="1664208"/>
            <a:ext cx="96012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3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Chat / Teams</a:t>
            </a:r>
            <a:endParaRPr sz="1030"/>
          </a:p>
        </p:txBody>
      </p:sp>
      <p:sp>
        <p:nvSpPr>
          <p:cNvPr id="9" name="Shape 5">
            <a:extLst xmlns:a="http://schemas.openxmlformats.org/drawingml/2006/main">
              <a:ext uri="{FF2B5EF4-FFF2-40B4-BE49-F238E27FC236}">
                <a16:creationId xmlns:a16="http://schemas.microsoft.com/office/drawing/2014/main" id="{8238BAD7-AFA9-4AD4-8E30-4940F5A10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456" y="1490472"/>
            <a:ext cx="1627632" cy="713232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5B7C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02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ae3bfdadf74887">
            <a:extLst>
              <a:ext uri="{96DAC541-7B7A-43D3-8B79-37D633B846F1}">
                <asvg:svgBlip xmlns:asvg="http://schemas.microsoft.com/office/drawing/2016/SVG/main" r:embed="R87a39713b5174388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660904" y="1708099"/>
            <a:ext cx="256032" cy="204826"/>
          </a:xfrm>
          <a:prstGeom xmlns:a="http://schemas.openxmlformats.org/drawingml/2006/main" prst="rect">
            <a:avLst/>
          </a:prstGeom>
        </p:spPr>
      </p:pic>
      <p:sp>
        <p:nvSpPr>
          <p:cNvPr id="11" name="Text 6">
            <a:extLst xmlns:a="http://schemas.openxmlformats.org/drawingml/2006/main">
              <a:ext uri="{FF2B5EF4-FFF2-40B4-BE49-F238E27FC236}">
                <a16:creationId xmlns:a16="http://schemas.microsoft.com/office/drawing/2014/main" id="{EDC067EF-D8AA-4468-AA3E-C7860ACDC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7520" y="1664208"/>
            <a:ext cx="96012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3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IDE</a:t>
            </a:r>
            <a:endParaRPr sz="1030"/>
          </a:p>
        </p:txBody>
      </p:sp>
      <p:sp>
        <p:nvSpPr>
          <p:cNvPr id="12" name="Shape 7">
            <a:extLst xmlns:a="http://schemas.openxmlformats.org/drawingml/2006/main">
              <a:ext uri="{FF2B5EF4-FFF2-40B4-BE49-F238E27FC236}">
                <a16:creationId xmlns:a16="http://schemas.microsoft.com/office/drawing/2014/main" id="{E6DF0461-CD28-4A95-9541-2DD842C2F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6552" y="1490472"/>
            <a:ext cx="1627632" cy="713232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A879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05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4e9212d658466c">
            <a:extLst>
              <a:ext uri="{96DAC541-7B7A-43D3-8B79-37D633B846F1}">
                <asvg:svgBlip xmlns:asvg="http://schemas.microsoft.com/office/drawing/2016/SVG/main" r:embed="R6ffec70392cc496d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604004" y="1682496"/>
            <a:ext cx="192024" cy="256032"/>
          </a:xfrm>
          <a:prstGeom xmlns:a="http://schemas.openxmlformats.org/drawingml/2006/main" prst="rect">
            <a:avLst/>
          </a:prstGeom>
        </p:spPr>
      </p:pic>
      <p:sp>
        <p:nvSpPr>
          <p:cNvPr id="14" name="Text 8">
            <a:extLst xmlns:a="http://schemas.openxmlformats.org/drawingml/2006/main">
              <a:ext uri="{FF2B5EF4-FFF2-40B4-BE49-F238E27FC236}">
                <a16:creationId xmlns:a16="http://schemas.microsoft.com/office/drawing/2014/main" id="{BB24D499-9440-455B-8870-3589F8F13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8616" y="1664208"/>
            <a:ext cx="96012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3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Agents</a:t>
            </a:r>
            <a:endParaRPr sz="1030"/>
          </a:p>
        </p:txBody>
      </p:sp>
      <p:sp>
        <p:nvSpPr>
          <p:cNvPr id="15" name="Shape 9">
            <a:extLst xmlns:a="http://schemas.openxmlformats.org/drawingml/2006/main">
              <a:ext uri="{FF2B5EF4-FFF2-40B4-BE49-F238E27FC236}">
                <a16:creationId xmlns:a16="http://schemas.microsoft.com/office/drawing/2014/main" id="{602D932A-CF7A-4A4B-8270-B905E236E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7648" y="1490472"/>
            <a:ext cx="1627632" cy="713232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F7B95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08" name="Image 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8719faf2474fc5">
            <a:extLst>
              <a:ext uri="{96DAC541-7B7A-43D3-8B79-37D633B846F1}">
                <asvg:svgBlip xmlns:asvg="http://schemas.microsoft.com/office/drawing/2016/SVG/main" r:embed="R01a82c0e1d6941a9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83096" y="1682496"/>
            <a:ext cx="256032" cy="256032"/>
          </a:xfrm>
          <a:prstGeom xmlns:a="http://schemas.openxmlformats.org/drawingml/2006/main" prst="rect">
            <a:avLst/>
          </a:prstGeom>
        </p:spPr>
      </p:pic>
      <p:sp>
        <p:nvSpPr>
          <p:cNvPr id="17" name="Text 10">
            <a:extLst xmlns:a="http://schemas.openxmlformats.org/drawingml/2006/main">
              <a:ext uri="{FF2B5EF4-FFF2-40B4-BE49-F238E27FC236}">
                <a16:creationId xmlns:a16="http://schemas.microsoft.com/office/drawing/2014/main" id="{84011834-57A9-4975-83F8-341A30F89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9712" y="1664208"/>
            <a:ext cx="960120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3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Automation</a:t>
            </a:r>
            <a:endParaRPr sz="1030"/>
          </a:p>
        </p:txBody>
      </p:sp>
      <p:sp>
        <p:nvSpPr>
          <p:cNvPr id="18" name="Shape 11">
            <a:extLst xmlns:a="http://schemas.openxmlformats.org/drawingml/2006/main">
              <a:ext uri="{FF2B5EF4-FFF2-40B4-BE49-F238E27FC236}">
                <a16:creationId xmlns:a16="http://schemas.microsoft.com/office/drawing/2014/main" id="{6A4C8F8B-D069-48F6-9B1A-0559B9394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0768" y="1490472"/>
            <a:ext cx="3182112" cy="713232"/>
          </a:xfrm>
          <a:prstGeom xmlns:a="http://schemas.openxmlformats.org/drawingml/2006/main" prst="roundRect">
            <a:avLst>
              <a:gd name="adj" fmla="val 10256"/>
            </a:avLst>
          </a:prstGeom>
          <a:solidFill xmlns:a="http://schemas.openxmlformats.org/drawingml/2006/main">
            <a:srgbClr val="141B2A"/>
          </a:solidFill>
          <a:ln xmlns:a="http://schemas.openxmlformats.org/drawingml/2006/main" w="12700">
            <a:solidFill>
              <a:srgbClr val="F7B95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11" name="Imag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14f78120954f57">
            <a:extLst>
              <a:ext uri="{96DAC541-7B7A-43D3-8B79-37D633B846F1}">
                <asvg:svgBlip xmlns:asvg="http://schemas.microsoft.com/office/drawing/2016/SVG/main" r:embed="R7f80e27fb6a24c99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650224" y="1708099"/>
            <a:ext cx="256032" cy="204826"/>
          </a:xfrm>
          <a:prstGeom xmlns:a="http://schemas.openxmlformats.org/drawingml/2006/main" prst="rect">
            <a:avLst/>
          </a:prstGeom>
        </p:spPr>
      </p:pic>
      <p:sp>
        <p:nvSpPr>
          <p:cNvPr id="20" name="Text 12">
            <a:extLst xmlns:a="http://schemas.openxmlformats.org/drawingml/2006/main">
              <a:ext uri="{FF2B5EF4-FFF2-40B4-BE49-F238E27FC236}">
                <a16:creationId xmlns:a16="http://schemas.microsoft.com/office/drawing/2014/main" id="{B7A44212-2FDD-4D07-899C-4AE49AA69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2560" y="1655064"/>
            <a:ext cx="2029968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2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User + agent identities</a:t>
            </a:r>
            <a:endParaRPr sz="1120"/>
          </a:p>
        </p:txBody>
      </p:sp>
      <p:sp>
        <p:nvSpPr>
          <p:cNvPr id="21" name="Shape 13">
            <a:extLst xmlns:a="http://schemas.openxmlformats.org/drawingml/2006/main">
              <a:ext uri="{FF2B5EF4-FFF2-40B4-BE49-F238E27FC236}">
                <a16:creationId xmlns:a16="http://schemas.microsoft.com/office/drawing/2014/main" id="{415BAEC6-85AD-4570-ADCC-674971342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2532888"/>
            <a:ext cx="11018520" cy="1234440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13213A"/>
          </a:solidFill>
          <a:ln xmlns:a="http://schemas.openxmlformats.org/drawingml/2006/main" w="12700">
            <a:solidFill>
              <a:srgbClr val="5B7CFF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Text 14">
            <a:extLst xmlns:a="http://schemas.openxmlformats.org/drawingml/2006/main">
              <a:ext uri="{FF2B5EF4-FFF2-40B4-BE49-F238E27FC236}">
                <a16:creationId xmlns:a16="http://schemas.microsoft.com/office/drawing/2014/main" id="{954CA539-343F-4FF9-B689-18A07B5A5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2788920"/>
            <a:ext cx="233172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00" b="1" spc="100">
                <a:solidFill>
                  <a:srgbClr val="5B7CFF"/>
                </a:solidFill>
                <a:latin typeface="Inter"/>
                <a:ea typeface="Inter"/>
                <a:cs typeface="Inter"/>
              </a:rPr>
              <a:t>ENTERPRISE AI / MCP GATEWAY</a:t>
            </a:r>
            <a:endParaRPr sz="1200"/>
          </a:p>
        </p:txBody>
      </p:sp>
      <p:pic>
        <p:nvPicPr>
          <p:cNvPr id="115" name="Imag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485ef7b4eb41e7">
            <a:extLst>
              <a:ext uri="{96DAC541-7B7A-43D3-8B79-37D633B846F1}">
                <asvg:svgBlip xmlns:asvg="http://schemas.microsoft.com/office/drawing/2016/SVG/main" r:embed="Ra04681dd8bb04bb0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182112" y="2770632"/>
            <a:ext cx="283464" cy="283464"/>
          </a:xfrm>
          <a:prstGeom xmlns:a="http://schemas.openxmlformats.org/drawingml/2006/main" prst="rect">
            <a:avLst/>
          </a:prstGeom>
        </p:spPr>
      </p:pic>
      <p:sp>
        <p:nvSpPr>
          <p:cNvPr id="24" name="Text 15">
            <a:extLst xmlns:a="http://schemas.openxmlformats.org/drawingml/2006/main">
              <a:ext uri="{FF2B5EF4-FFF2-40B4-BE49-F238E27FC236}">
                <a16:creationId xmlns:a16="http://schemas.microsoft.com/office/drawing/2014/main" id="{B342121A-DE17-4A0A-BAEB-D46DA3680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57016" y="2697480"/>
            <a:ext cx="11430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4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Auth + delegation</a:t>
            </a:r>
            <a:endParaRPr sz="940"/>
          </a:p>
        </p:txBody>
      </p:sp>
      <p:pic>
        <p:nvPicPr>
          <p:cNvPr id="117" name="Image 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7b67423ed04a9f">
            <a:extLst>
              <a:ext uri="{96DAC541-7B7A-43D3-8B79-37D633B846F1}">
                <asvg:svgBlip xmlns:asvg="http://schemas.microsoft.com/office/drawing/2016/SVG/main" r:embed="Rb5ff90b2baf743a5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800600" y="2770632"/>
            <a:ext cx="283464" cy="283464"/>
          </a:xfrm>
          <a:prstGeom xmlns:a="http://schemas.openxmlformats.org/drawingml/2006/main" prst="rect">
            <a:avLst/>
          </a:prstGeom>
        </p:spPr>
      </p:pic>
      <p:sp>
        <p:nvSpPr>
          <p:cNvPr id="26" name="Text 16">
            <a:extLst xmlns:a="http://schemas.openxmlformats.org/drawingml/2006/main">
              <a:ext uri="{FF2B5EF4-FFF2-40B4-BE49-F238E27FC236}">
                <a16:creationId xmlns:a16="http://schemas.microsoft.com/office/drawing/2014/main" id="{15222017-9EEA-4A8D-B111-8C6C7F476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5504" y="2697480"/>
            <a:ext cx="11430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4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Baseline policy</a:t>
            </a:r>
            <a:endParaRPr sz="940"/>
          </a:p>
        </p:txBody>
      </p:sp>
      <p:pic>
        <p:nvPicPr>
          <p:cNvPr id="119" name="Imag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719644e2654268">
            <a:extLst>
              <a:ext uri="{96DAC541-7B7A-43D3-8B79-37D633B846F1}">
                <asvg:svgBlip xmlns:asvg="http://schemas.microsoft.com/office/drawing/2016/SVG/main" r:embed="Rc33a7d69b4044908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19088" y="2786380"/>
            <a:ext cx="283464" cy="251968"/>
          </a:xfrm>
          <a:prstGeom xmlns:a="http://schemas.openxmlformats.org/drawingml/2006/main" prst="rect">
            <a:avLst/>
          </a:prstGeom>
        </p:spPr>
      </p:pic>
      <p:sp>
        <p:nvSpPr>
          <p:cNvPr id="28" name="Text 17">
            <a:extLst xmlns:a="http://schemas.openxmlformats.org/drawingml/2006/main">
              <a:ext uri="{FF2B5EF4-FFF2-40B4-BE49-F238E27FC236}">
                <a16:creationId xmlns:a16="http://schemas.microsoft.com/office/drawing/2014/main" id="{A0A2E04A-553E-40A9-84F2-F096B1E59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3992" y="2697480"/>
            <a:ext cx="11430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4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Registry + discovery</a:t>
            </a:r>
            <a:endParaRPr sz="940"/>
          </a:p>
        </p:txBody>
      </p:sp>
      <p:pic>
        <p:nvPicPr>
          <p:cNvPr id="121" name="Imag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e91198d2154651">
            <a:extLst>
              <a:ext uri="{96DAC541-7B7A-43D3-8B79-37D633B846F1}">
                <asvg:svgBlip xmlns:asvg="http://schemas.microsoft.com/office/drawing/2016/SVG/main" r:embed="Rb01461020586460c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037576" y="2770632"/>
            <a:ext cx="283464" cy="283464"/>
          </a:xfrm>
          <a:prstGeom xmlns:a="http://schemas.openxmlformats.org/drawingml/2006/main" prst="rect">
            <a:avLst/>
          </a:prstGeom>
        </p:spPr>
      </p:pic>
      <p:sp>
        <p:nvSpPr>
          <p:cNvPr id="30" name="Text 18">
            <a:extLst xmlns:a="http://schemas.openxmlformats.org/drawingml/2006/main">
              <a:ext uri="{FF2B5EF4-FFF2-40B4-BE49-F238E27FC236}">
                <a16:creationId xmlns:a16="http://schemas.microsoft.com/office/drawing/2014/main" id="{EB905741-6093-4C21-9301-90C3C1D08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0" y="2697480"/>
            <a:ext cx="11430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4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Guardrails</a:t>
            </a:r>
            <a:endParaRPr sz="940"/>
          </a:p>
        </p:txBody>
      </p:sp>
      <p:pic>
        <p:nvPicPr>
          <p:cNvPr id="123" name="Image 1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3658a99d3b4241">
            <a:extLst>
              <a:ext uri="{96DAC541-7B7A-43D3-8B79-37D633B846F1}">
                <asvg:svgBlip xmlns:asvg="http://schemas.microsoft.com/office/drawing/2016/SVG/main" r:embed="R19768f76c2e44d59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656064" y="2786380"/>
            <a:ext cx="283464" cy="251968"/>
          </a:xfrm>
          <a:prstGeom xmlns:a="http://schemas.openxmlformats.org/drawingml/2006/main" prst="rect">
            <a:avLst/>
          </a:prstGeom>
        </p:spPr>
      </p:pic>
      <p:sp>
        <p:nvSpPr>
          <p:cNvPr id="32" name="Text 19">
            <a:extLst xmlns:a="http://schemas.openxmlformats.org/drawingml/2006/main">
              <a:ext uri="{FF2B5EF4-FFF2-40B4-BE49-F238E27FC236}">
                <a16:creationId xmlns:a16="http://schemas.microsoft.com/office/drawing/2014/main" id="{484F2CC5-CA4C-4FA0-BE3A-4F5B9634F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0968" y="2697480"/>
            <a:ext cx="1143000" cy="3840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4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Audit + telemetry</a:t>
            </a:r>
            <a:endParaRPr sz="940"/>
          </a:p>
        </p:txBody>
      </p:sp>
      <p:sp>
        <p:nvSpPr>
          <p:cNvPr id="33" name="Text 20">
            <a:extLst xmlns:a="http://schemas.openxmlformats.org/drawingml/2006/main">
              <a:ext uri="{FF2B5EF4-FFF2-40B4-BE49-F238E27FC236}">
                <a16:creationId xmlns:a16="http://schemas.microsoft.com/office/drawing/2014/main" id="{2D192EAE-78CF-4E6D-8A5C-77A6407C0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2112" y="3255264"/>
            <a:ext cx="7013448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20">
                <a:solidFill>
                  <a:srgbClr val="A7B5C8"/>
                </a:solidFill>
                <a:latin typeface="Inter"/>
                <a:ea typeface="Inter"/>
                <a:cs typeface="Inter"/>
              </a:rPr>
              <a:t>Common controls · domain-owned execution</a:t>
            </a:r>
            <a:endParaRPr sz="920"/>
          </a:p>
        </p:txBody>
      </p:sp>
      <p:sp>
        <p:nvSpPr>
          <p:cNvPr id="34" name="Text 21">
            <a:extLst xmlns:a="http://schemas.openxmlformats.org/drawingml/2006/main">
              <a:ext uri="{FF2B5EF4-FFF2-40B4-BE49-F238E27FC236}">
                <a16:creationId xmlns:a16="http://schemas.microsoft.com/office/drawing/2014/main" id="{0B915EDB-55DB-46A0-8C02-BCA432926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050792"/>
            <a:ext cx="283464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00" b="1">
                <a:solidFill>
                  <a:srgbClr val="24CBE0"/>
                </a:solidFill>
                <a:latin typeface="Inter"/>
              </a:rPr>
              <a:t>DOMAIN MCP SERVERS</a:t>
            </a:r>
            <a:endParaRPr sz="870"/>
          </a:p>
        </p:txBody>
      </p:sp>
      <p:sp>
        <p:nvSpPr>
          <p:cNvPr id="35" name="Shape 22">
            <a:extLst xmlns:a="http://schemas.openxmlformats.org/drawingml/2006/main">
              <a:ext uri="{FF2B5EF4-FFF2-40B4-BE49-F238E27FC236}">
                <a16:creationId xmlns:a16="http://schemas.microsoft.com/office/drawing/2014/main" id="{F10C0097-E687-408A-903B-17E06BCB7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4315968"/>
            <a:ext cx="1874520" cy="786384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35D4E7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28" name="Imag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a066b160ff46a9">
            <a:extLst>
              <a:ext uri="{96DAC541-7B7A-43D3-8B79-37D633B846F1}">
                <asvg:svgBlip xmlns:asvg="http://schemas.microsoft.com/office/drawing/2016/SVG/main" r:embed="R72cdead9b2344ee0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58952" y="4535424"/>
            <a:ext cx="256032" cy="256032"/>
          </a:xfrm>
          <a:prstGeom xmlns:a="http://schemas.openxmlformats.org/drawingml/2006/main" prst="rect">
            <a:avLst/>
          </a:prstGeom>
        </p:spPr>
      </p:pic>
      <p:sp>
        <p:nvSpPr>
          <p:cNvPr id="37" name="Text 23">
            <a:extLst xmlns:a="http://schemas.openxmlformats.org/drawingml/2006/main">
              <a:ext uri="{FF2B5EF4-FFF2-40B4-BE49-F238E27FC236}">
                <a16:creationId xmlns:a16="http://schemas.microsoft.com/office/drawing/2014/main" id="{0A650F33-A6DC-4F42-A4C5-F43C3A2F0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424" y="4507992"/>
            <a:ext cx="1170432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2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Domain data</a:t>
            </a:r>
            <a:endParaRPr sz="1020"/>
          </a:p>
        </p:txBody>
      </p:sp>
      <p:sp>
        <p:nvSpPr>
          <p:cNvPr id="38" name="Shape 24">
            <a:extLst xmlns:a="http://schemas.openxmlformats.org/drawingml/2006/main">
              <a:ext uri="{FF2B5EF4-FFF2-40B4-BE49-F238E27FC236}">
                <a16:creationId xmlns:a16="http://schemas.microsoft.com/office/drawing/2014/main" id="{535E9368-8DB9-42F2-9773-26B6B99BB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4056" y="4315968"/>
            <a:ext cx="1874520" cy="786384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A879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31" name="Imag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fe83bb3f134479">
            <a:extLst>
              <a:ext uri="{96DAC541-7B7A-43D3-8B79-37D633B846F1}">
                <asvg:svgBlip xmlns:asvg="http://schemas.microsoft.com/office/drawing/2016/SVG/main" r:embed="R338e6ee5f75646ad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898648" y="4535424"/>
            <a:ext cx="256032" cy="256032"/>
          </a:xfrm>
          <a:prstGeom xmlns:a="http://schemas.openxmlformats.org/drawingml/2006/main" prst="rect">
            <a:avLst/>
          </a:prstGeom>
        </p:spPr>
      </p:pic>
      <p:sp>
        <p:nvSpPr>
          <p:cNvPr id="40" name="Text 25">
            <a:extLst xmlns:a="http://schemas.openxmlformats.org/drawingml/2006/main">
              <a:ext uri="{FF2B5EF4-FFF2-40B4-BE49-F238E27FC236}">
                <a16:creationId xmlns:a16="http://schemas.microsoft.com/office/drawing/2014/main" id="{0BB5A30E-BE5A-46EE-97F1-5CEB215F6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6120" y="4507992"/>
            <a:ext cx="1170432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2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Analytics</a:t>
            </a:r>
            <a:endParaRPr sz="1020"/>
          </a:p>
        </p:txBody>
      </p:sp>
      <p:sp>
        <p:nvSpPr>
          <p:cNvPr id="41" name="Shape 26">
            <a:extLst xmlns:a="http://schemas.openxmlformats.org/drawingml/2006/main">
              <a:ext uri="{FF2B5EF4-FFF2-40B4-BE49-F238E27FC236}">
                <a16:creationId xmlns:a16="http://schemas.microsoft.com/office/drawing/2014/main" id="{481327ED-C4F0-49A7-87AA-E2EB290E5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3752" y="4315968"/>
            <a:ext cx="1874520" cy="786384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5B7CFF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34" name="Image 1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30e892eb0a4c54">
            <a:extLst>
              <a:ext uri="{96DAC541-7B7A-43D3-8B79-37D633B846F1}">
                <asvg:svgBlip xmlns:asvg="http://schemas.microsoft.com/office/drawing/2016/SVG/main" r:embed="R2f079cbffd564547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070348" y="4535424"/>
            <a:ext cx="192024" cy="256032"/>
          </a:xfrm>
          <a:prstGeom xmlns:a="http://schemas.openxmlformats.org/drawingml/2006/main" prst="rect">
            <a:avLst/>
          </a:prstGeom>
        </p:spPr>
      </p:pic>
      <p:sp>
        <p:nvSpPr>
          <p:cNvPr id="43" name="Text 27">
            <a:extLst xmlns:a="http://schemas.openxmlformats.org/drawingml/2006/main">
              <a:ext uri="{FF2B5EF4-FFF2-40B4-BE49-F238E27FC236}">
                <a16:creationId xmlns:a16="http://schemas.microsoft.com/office/drawing/2014/main" id="{334CFD3E-7E21-4BD9-97C0-561CB92AF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5816" y="4507992"/>
            <a:ext cx="1170432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2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Domain tools</a:t>
            </a:r>
            <a:endParaRPr sz="1020"/>
          </a:p>
        </p:txBody>
      </p:sp>
      <p:sp>
        <p:nvSpPr>
          <p:cNvPr id="44" name="Shape 28">
            <a:extLst xmlns:a="http://schemas.openxmlformats.org/drawingml/2006/main">
              <a:ext uri="{FF2B5EF4-FFF2-40B4-BE49-F238E27FC236}">
                <a16:creationId xmlns:a16="http://schemas.microsoft.com/office/drawing/2014/main" id="{95C7D3D3-6A9C-45AD-8D3D-B502B18D1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3448" y="4315968"/>
            <a:ext cx="1874520" cy="786384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0E1B2E"/>
          </a:solidFill>
          <a:ln xmlns:a="http://schemas.openxmlformats.org/drawingml/2006/main" w="12700">
            <a:solidFill>
              <a:srgbClr val="3BE0B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137" name="Image 1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438766c468415d">
            <a:extLst>
              <a:ext uri="{96DAC541-7B7A-43D3-8B79-37D633B846F1}">
                <asvg:svgBlip xmlns:asvg="http://schemas.microsoft.com/office/drawing/2016/SVG/main" r:embed="R1c076f2160c6462b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94042" y="4535424"/>
            <a:ext cx="224028" cy="256032"/>
          </a:xfrm>
          <a:prstGeom xmlns:a="http://schemas.openxmlformats.org/drawingml/2006/main" prst="rect">
            <a:avLst/>
          </a:prstGeom>
        </p:spPr>
      </p:pic>
      <p:sp>
        <p:nvSpPr>
          <p:cNvPr id="46" name="Text 29">
            <a:extLst xmlns:a="http://schemas.openxmlformats.org/drawingml/2006/main">
              <a:ext uri="{FF2B5EF4-FFF2-40B4-BE49-F238E27FC236}">
                <a16:creationId xmlns:a16="http://schemas.microsoft.com/office/drawing/2014/main" id="{560414E6-D7BC-4E8F-9906-5BC8847F8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5512" y="4507992"/>
            <a:ext cx="1170432" cy="2286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2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API access</a:t>
            </a:r>
            <a:endParaRPr sz="1020"/>
          </a:p>
        </p:txBody>
      </p:sp>
      <p:sp>
        <p:nvSpPr>
          <p:cNvPr id="47" name="Shape 30">
            <a:extLst xmlns:a="http://schemas.openxmlformats.org/drawingml/2006/main">
              <a:ext uri="{FF2B5EF4-FFF2-40B4-BE49-F238E27FC236}">
                <a16:creationId xmlns:a16="http://schemas.microsoft.com/office/drawing/2014/main" id="{112A537B-AB38-4AEC-9ECA-D6BD65AFB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5404104"/>
            <a:ext cx="8138160" cy="566928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C182A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8" name="Text 31">
            <a:extLst xmlns:a="http://schemas.openxmlformats.org/drawingml/2006/main">
              <a:ext uri="{FF2B5EF4-FFF2-40B4-BE49-F238E27FC236}">
                <a16:creationId xmlns:a16="http://schemas.microsoft.com/office/drawing/2014/main" id="{2620B98D-E58E-42BB-96A3-49686090E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1248" y="5596128"/>
            <a:ext cx="129844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 spc="100">
                <a:solidFill>
                  <a:srgbClr val="72839A"/>
                </a:solidFill>
                <a:latin typeface="Inter"/>
                <a:ea typeface="Inter"/>
                <a:cs typeface="Inter"/>
              </a:rPr>
              <a:t>SYSTEMS + DATA</a:t>
            </a:r>
            <a:endParaRPr sz="850"/>
          </a:p>
        </p:txBody>
      </p:sp>
      <p:sp>
        <p:nvSpPr>
          <p:cNvPr id="49" name="Text 32">
            <a:extLst xmlns:a="http://schemas.openxmlformats.org/drawingml/2006/main">
              <a:ext uri="{FF2B5EF4-FFF2-40B4-BE49-F238E27FC236}">
                <a16:creationId xmlns:a16="http://schemas.microsoft.com/office/drawing/2014/main" id="{7C75F1F0-FD1F-4E5A-BC20-5CD6CA35A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1720" y="5559552"/>
            <a:ext cx="589788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0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Existing APIs and data · MCP connects agents to these capabilities</a:t>
            </a:r>
            <a:endParaRPr sz="1050"/>
          </a:p>
        </p:txBody>
      </p:sp>
      <p:sp>
        <p:nvSpPr>
          <p:cNvPr id="50" name="Shape 33">
            <a:extLst xmlns:a="http://schemas.openxmlformats.org/drawingml/2006/main">
              <a:ext uri="{FF2B5EF4-FFF2-40B4-BE49-F238E27FC236}">
                <a16:creationId xmlns:a16="http://schemas.microsoft.com/office/drawing/2014/main" id="{0E58C1ED-64F1-4934-B011-ACDF7E4B7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2288" y="4315968"/>
            <a:ext cx="2450592" cy="1655064"/>
          </a:xfrm>
          <a:prstGeom xmlns:a="http://schemas.openxmlformats.org/drawingml/2006/main" prst="roundRect">
            <a:avLst>
              <a:gd name="adj" fmla="val 4420"/>
            </a:avLst>
          </a:prstGeom>
          <a:solidFill xmlns:a="http://schemas.openxmlformats.org/drawingml/2006/main">
            <a:srgbClr val="121A2B"/>
          </a:solidFill>
          <a:ln xmlns:a="http://schemas.openxmlformats.org/drawingml/2006/main" w="12700">
            <a:solidFill>
              <a:srgbClr val="F7B955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1" name="Text 34">
            <a:extLst xmlns:a="http://schemas.openxmlformats.org/drawingml/2006/main">
              <a:ext uri="{FF2B5EF4-FFF2-40B4-BE49-F238E27FC236}">
                <a16:creationId xmlns:a16="http://schemas.microsoft.com/office/drawing/2014/main" id="{AA3E92BF-9451-4C42-80DF-7919C54FB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18320" y="4581144"/>
            <a:ext cx="182880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70" b="1" spc="100">
                <a:solidFill>
                  <a:srgbClr val="F7B955"/>
                </a:solidFill>
                <a:latin typeface="Inter"/>
                <a:ea typeface="Inter"/>
                <a:cs typeface="Inter"/>
              </a:rPr>
              <a:t>PLATFORM TEAM</a:t>
            </a:r>
            <a:endParaRPr sz="870"/>
          </a:p>
        </p:txBody>
      </p:sp>
      <p:pic>
        <p:nvPicPr>
          <p:cNvPr id="144" name="Imag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90fd7f11d84e45">
            <a:extLst>
              <a:ext uri="{96DAC541-7B7A-43D3-8B79-37D633B846F1}">
                <asvg:svgBlip xmlns:asvg="http://schemas.microsoft.com/office/drawing/2016/SVG/main" r:embed="R5c099e288beb4daa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418320" y="4929632"/>
            <a:ext cx="182880" cy="162560"/>
          </a:xfrm>
          <a:prstGeom xmlns:a="http://schemas.openxmlformats.org/drawingml/2006/main" prst="rect">
            <a:avLst/>
          </a:prstGeom>
        </p:spPr>
      </p:pic>
      <p:sp>
        <p:nvSpPr>
          <p:cNvPr id="53" name="Text 35">
            <a:extLst xmlns:a="http://schemas.openxmlformats.org/drawingml/2006/main">
              <a:ext uri="{FF2B5EF4-FFF2-40B4-BE49-F238E27FC236}">
                <a16:creationId xmlns:a16="http://schemas.microsoft.com/office/drawing/2014/main" id="{BBB0B7BD-F382-4D44-9802-F9CE2C5AD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0" y="4901184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2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Platform tooling</a:t>
            </a:r>
            <a:endParaRPr sz="920"/>
          </a:p>
        </p:txBody>
      </p:sp>
      <p:pic>
        <p:nvPicPr>
          <p:cNvPr id="146" name="Image 1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67ad20b1454a9e">
            <a:extLst>
              <a:ext uri="{96DAC541-7B7A-43D3-8B79-37D633B846F1}">
                <asvg:svgBlip xmlns:asvg="http://schemas.microsoft.com/office/drawing/2016/SVG/main" r:embed="Rfd75d139c9ec4131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429750" y="5230368"/>
            <a:ext cx="160020" cy="182880"/>
          </a:xfrm>
          <a:prstGeom xmlns:a="http://schemas.openxmlformats.org/drawingml/2006/main" prst="rect">
            <a:avLst/>
          </a:prstGeom>
        </p:spPr>
      </p:pic>
      <p:sp>
        <p:nvSpPr>
          <p:cNvPr id="55" name="Text 36">
            <a:extLst xmlns:a="http://schemas.openxmlformats.org/drawingml/2006/main">
              <a:ext uri="{FF2B5EF4-FFF2-40B4-BE49-F238E27FC236}">
                <a16:creationId xmlns:a16="http://schemas.microsoft.com/office/drawing/2014/main" id="{0E0E06A5-4862-444E-A2FD-6A90BF8AC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0" y="5212080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2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Incident response</a:t>
            </a:r>
            <a:endParaRPr sz="920"/>
          </a:p>
        </p:txBody>
      </p:sp>
      <p:pic>
        <p:nvPicPr>
          <p:cNvPr id="148" name="Image 1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c46897c8174630">
            <a:extLst>
              <a:ext uri="{96DAC541-7B7A-43D3-8B79-37D633B846F1}">
                <asvg:svgBlip xmlns:asvg="http://schemas.microsoft.com/office/drawing/2016/SVG/main" r:embed="Rcdaca4f936294752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418320" y="5559552"/>
            <a:ext cx="182880" cy="146304"/>
          </a:xfrm>
          <a:prstGeom xmlns:a="http://schemas.openxmlformats.org/drawingml/2006/main" prst="rect">
            <a:avLst/>
          </a:prstGeom>
        </p:spPr>
      </p:pic>
      <p:sp>
        <p:nvSpPr>
          <p:cNvPr id="57" name="Text 37">
            <a:extLst xmlns:a="http://schemas.openxmlformats.org/drawingml/2006/main">
              <a:ext uri="{FF2B5EF4-FFF2-40B4-BE49-F238E27FC236}">
                <a16:creationId xmlns:a16="http://schemas.microsoft.com/office/drawing/2014/main" id="{E8744B14-4B7F-41BB-AECE-C0707E3F5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0" y="5522976"/>
            <a:ext cx="1572768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20" b="1">
                <a:solidFill>
                  <a:srgbClr val="EAF0F8"/>
                </a:solidFill>
                <a:latin typeface="Inter"/>
                <a:ea typeface="Inter"/>
                <a:cs typeface="Inter"/>
              </a:rPr>
              <a:t>Telemetry</a:t>
            </a:r>
            <a:endParaRPr sz="920"/>
          </a:p>
        </p:txBody>
      </p:sp>
      <p:sp>
        <p:nvSpPr>
          <p:cNvPr id="58" name="Shape 38">
            <a:extLst xmlns:a="http://schemas.openxmlformats.org/drawingml/2006/main">
              <a:ext uri="{FF2B5EF4-FFF2-40B4-BE49-F238E27FC236}">
                <a16:creationId xmlns:a16="http://schemas.microsoft.com/office/drawing/2014/main" id="{4C41FE41-C0E2-4AD2-B12D-2509518BB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2203704"/>
            <a:ext cx="0" cy="3200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9" name="Shape 39">
            <a:extLst xmlns:a="http://schemas.openxmlformats.org/drawingml/2006/main">
              <a:ext uri="{FF2B5EF4-FFF2-40B4-BE49-F238E27FC236}">
                <a16:creationId xmlns:a16="http://schemas.microsoft.com/office/drawing/2014/main" id="{CAB76694-A0D2-454F-AB50-65F83594A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2203704"/>
            <a:ext cx="0" cy="3200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0" name="Shape 40">
            <a:extLst xmlns:a="http://schemas.openxmlformats.org/drawingml/2006/main">
              <a:ext uri="{FF2B5EF4-FFF2-40B4-BE49-F238E27FC236}">
                <a16:creationId xmlns:a16="http://schemas.microsoft.com/office/drawing/2014/main" id="{2E73441F-55F5-4545-9440-AA1CB30B3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2080" y="2203704"/>
            <a:ext cx="0" cy="3200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1" name="Shape 41">
            <a:extLst xmlns:a="http://schemas.openxmlformats.org/drawingml/2006/main">
              <a:ext uri="{FF2B5EF4-FFF2-40B4-BE49-F238E27FC236}">
                <a16:creationId xmlns:a16="http://schemas.microsoft.com/office/drawing/2014/main" id="{4F81DA21-FC78-4659-B704-9990B2B75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3176" y="2203704"/>
            <a:ext cx="0" cy="32004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2" name="Shape 42">
            <a:extLst xmlns:a="http://schemas.openxmlformats.org/drawingml/2006/main">
              <a:ext uri="{FF2B5EF4-FFF2-40B4-BE49-F238E27FC236}">
                <a16:creationId xmlns:a16="http://schemas.microsoft.com/office/drawing/2014/main" id="{5DCCBDC2-768A-40E1-B187-166AE70E5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6192" y="3767328"/>
            <a:ext cx="0" cy="5303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3" name="Shape 43">
            <a:extLst xmlns:a="http://schemas.openxmlformats.org/drawingml/2006/main">
              <a:ext uri="{FF2B5EF4-FFF2-40B4-BE49-F238E27FC236}">
                <a16:creationId xmlns:a16="http://schemas.microsoft.com/office/drawing/2014/main" id="{F98F2CA1-C1B6-4833-81BC-0A641D765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5888" y="3767328"/>
            <a:ext cx="0" cy="5303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4" name="Shape 44">
            <a:extLst xmlns:a="http://schemas.openxmlformats.org/drawingml/2006/main">
              <a:ext uri="{FF2B5EF4-FFF2-40B4-BE49-F238E27FC236}">
                <a16:creationId xmlns:a16="http://schemas.microsoft.com/office/drawing/2014/main" id="{3EBAC907-8BDA-4B36-A19A-EA800A344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5584" y="3767328"/>
            <a:ext cx="0" cy="5303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5" name="Shape 45">
            <a:extLst xmlns:a="http://schemas.openxmlformats.org/drawingml/2006/main">
              <a:ext uri="{FF2B5EF4-FFF2-40B4-BE49-F238E27FC236}">
                <a16:creationId xmlns:a16="http://schemas.microsoft.com/office/drawing/2014/main" id="{851ECA87-C650-43F5-83AB-347AAF351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0" y="3767328"/>
            <a:ext cx="0" cy="530352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6" name="Shape 46">
            <a:extLst xmlns:a="http://schemas.openxmlformats.org/drawingml/2006/main">
              <a:ext uri="{FF2B5EF4-FFF2-40B4-BE49-F238E27FC236}">
                <a16:creationId xmlns:a16="http://schemas.microsoft.com/office/drawing/2014/main" id="{2DCE5E8C-5C33-477C-86C7-FBA879714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36192" y="5102352"/>
            <a:ext cx="0" cy="2926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7" name="Shape 47">
            <a:extLst xmlns:a="http://schemas.openxmlformats.org/drawingml/2006/main">
              <a:ext uri="{FF2B5EF4-FFF2-40B4-BE49-F238E27FC236}">
                <a16:creationId xmlns:a16="http://schemas.microsoft.com/office/drawing/2014/main" id="{97725E26-D2B7-4F8A-AD89-8C8C157F8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5888" y="5102352"/>
            <a:ext cx="0" cy="2926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8" name="Shape 48">
            <a:extLst xmlns:a="http://schemas.openxmlformats.org/drawingml/2006/main">
              <a:ext uri="{FF2B5EF4-FFF2-40B4-BE49-F238E27FC236}">
                <a16:creationId xmlns:a16="http://schemas.microsoft.com/office/drawing/2014/main" id="{307E6EE2-359D-46E9-A97C-5F19ED6A6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5584" y="5102352"/>
            <a:ext cx="0" cy="2926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9" name="Shape 49">
            <a:extLst xmlns:a="http://schemas.openxmlformats.org/drawingml/2006/main">
              <a:ext uri="{FF2B5EF4-FFF2-40B4-BE49-F238E27FC236}">
                <a16:creationId xmlns:a16="http://schemas.microsoft.com/office/drawing/2014/main" id="{A7B5CCE1-BB1E-4CA6-AA1F-41A37251D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5280" y="5102352"/>
            <a:ext cx="0" cy="292608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0" name="Shape 50">
            <a:extLst xmlns:a="http://schemas.openxmlformats.org/drawingml/2006/main">
              <a:ext uri="{FF2B5EF4-FFF2-40B4-BE49-F238E27FC236}">
                <a16:creationId xmlns:a16="http://schemas.microsoft.com/office/drawing/2014/main" id="{E5D74683-E4A7-4CDF-AD4C-F5B32B8B7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9624" y="6044184"/>
            <a:ext cx="4498848" cy="320040"/>
          </a:xfrm>
          <a:prstGeom xmlns:a="http://schemas.openxmlformats.org/drawingml/2006/main" prst="roundRect">
            <a:avLst>
              <a:gd name="adj" fmla="val 22857"/>
            </a:avLst>
          </a:prstGeom>
          <a:solidFill xmlns:a="http://schemas.openxmlformats.org/drawingml/2006/main">
            <a:srgbClr val="3BE0B5">
              <a:alpha val="13000"/>
            </a:srgbClr>
          </a:solidFill>
          <a:ln xmlns:a="http://schemas.openxmlformats.org/drawingml/2006/main" w="12700">
            <a:solidFill>
              <a:srgbClr val="3BE0B5">
                <a:alpha val="3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1" name="Text 51">
            <a:extLst xmlns:a="http://schemas.openxmlformats.org/drawingml/2006/main">
              <a:ext uri="{FF2B5EF4-FFF2-40B4-BE49-F238E27FC236}">
                <a16:creationId xmlns:a16="http://schemas.microsoft.com/office/drawing/2014/main" id="{DF9AF5AB-A5A1-4E08-8D1D-734DF8E7C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2776" y="6053328"/>
            <a:ext cx="4352544" cy="3017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70" b="1">
                <a:solidFill>
                  <a:srgbClr val="3BE0B5"/>
                </a:solidFill>
                <a:latin typeface="Inter"/>
                <a:ea typeface="Inter"/>
                <a:cs typeface="Inter"/>
              </a:rPr>
              <a:t>CENTRAL GOVERNANCE · FEDERATED EXECUTION</a:t>
            </a:r>
            <a:endParaRPr sz="1020"/>
          </a:p>
        </p:txBody>
      </p:sp>
      <p:sp>
        <p:nvSpPr>
          <p:cNvPr id="72" name="Shape 52">
            <a:extLst xmlns:a="http://schemas.openxmlformats.org/drawingml/2006/main">
              <a:ext uri="{FF2B5EF4-FFF2-40B4-BE49-F238E27FC236}">
                <a16:creationId xmlns:a16="http://schemas.microsoft.com/office/drawing/2014/main" id="{CD756713-4D44-4574-A9D8-C2694301D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28232"/>
            <a:ext cx="1104595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3" name="Text 53">
            <a:extLst xmlns:a="http://schemas.openxmlformats.org/drawingml/2006/main">
              <a:ext uri="{FF2B5EF4-FFF2-40B4-BE49-F238E27FC236}">
                <a16:creationId xmlns:a16="http://schemas.microsoft.com/office/drawing/2014/main" id="{52F09B70-0EA7-49EC-A38C-A2576633C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83096"/>
            <a:ext cx="38404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 spc="80">
                <a:solidFill>
                  <a:srgbClr val="72839A"/>
                </a:solidFill>
                <a:latin typeface="Inter"/>
                <a:ea typeface="Inter"/>
                <a:cs typeface="Inter"/>
              </a:rPr>
              <a:t>ACT II · ENTERPRISE</a:t>
            </a:r>
            <a:endParaRPr sz="850"/>
          </a:p>
        </p:txBody>
      </p:sp>
      <p:sp>
        <p:nvSpPr>
          <p:cNvPr id="74" name="Text 54">
            <a:extLst xmlns:a="http://schemas.openxmlformats.org/drawingml/2006/main">
              <a:ext uri="{FF2B5EF4-FFF2-40B4-BE49-F238E27FC236}">
                <a16:creationId xmlns:a16="http://schemas.microsoft.com/office/drawing/2014/main" id="{33751BAC-769A-4100-8852-2984F015E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6483096"/>
            <a:ext cx="2834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endParaRPr sz="850"/>
          </a:p>
        </p:txBody>
      </p:sp>
      <p:sp>
        <p:nvSpPr>
          <p:cNvPr id="75" name="Text 55">
            <a:extLst xmlns:a="http://schemas.openxmlformats.org/drawingml/2006/main">
              <a:ext uri="{FF2B5EF4-FFF2-40B4-BE49-F238E27FC236}">
                <a16:creationId xmlns:a16="http://schemas.microsoft.com/office/drawing/2014/main" id="{C6ABDE7A-E895-4D38-8E94-6CD19F261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528" y="6473952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50" b="1">
                <a:solidFill>
                  <a:srgbClr val="72839A"/>
                </a:solidFill>
                <a:latin typeface="Inter"/>
                <a:ea typeface="Inter"/>
                <a:cs typeface="Inter"/>
              </a:rPr>
              <a:t>11</a:t>
            </a:r>
            <a:endParaRPr sz="850"/>
          </a:p>
        </p:txBody>
      </p:sp>
      <p:sp xmlns:a="http://schemas.openxmlformats.org/drawingml/2006/main">
        <p:nvSpPr>
          <p:cNvPr id="149" name="Transcript cue: Domain semantics + execution rules"/>
          <p:cNvSpPr txBox="1"/>
          <p:nvPr/>
        </p:nvSpPr>
        <p:spPr>
          <a:xfrm>
            <a:off x="5074920" y="4005072"/>
            <a:ext cx="3803904" cy="21945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80" b="0">
                <a:solidFill>
                  <a:srgbClr val="A7B5C8"/>
                </a:solidFill>
                <a:latin typeface="Inter"/>
              </a:rPr>
              <a:t>Domain semantics + execution rules</a:t>
            </a:r>
          </a:p>
        </p:txBody>
      </p:sp>
    </p:spTree>
    <p:extLst>
      <p:ext uri="{BB962C8B-B14F-4D97-AF65-F5344CB8AC3E}">
        <p14:creationId xmlns:p14="http://schemas.microsoft.com/office/powerpoint/2010/main" val="593184540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0" name="Image 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2ba09dd134445a">
            <a:extLst>
              <a:ext uri="{96DAC541-7B7A-43D3-8B79-37D633B846F1}">
                <asvg:svgBlip xmlns:asvg="http://schemas.microsoft.com/office/drawing/2016/SVG/main" r:embed="Rddbdda686f864e7f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1695" cy="6858000"/>
          </a:xfrm>
          <a:prstGeom xmlns:a="http://schemas.openxmlformats.org/drawingml/2006/main" prst="rect">
            <a:avLst/>
          </a:prstGeom>
        </p:spPr>
      </p:pic>
      <p:sp>
        <p:nvSpPr>
          <p:cNvPr id="3" name="Text 0">
            <a:extLst xmlns:a="http://schemas.openxmlformats.org/drawingml/2006/main">
              <a:ext uri="{FF2B5EF4-FFF2-40B4-BE49-F238E27FC236}">
                <a16:creationId xmlns:a16="http://schemas.microsoft.com/office/drawing/2014/main" id="{6B77C14D-7E64-4448-91F7-C8B4CB45F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384048"/>
            <a:ext cx="11018520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50" b="1" spc="160">
                <a:solidFill>
                  <a:srgbClr val="35D4E7"/>
                </a:solidFill>
                <a:latin typeface="Inter"/>
                <a:ea typeface="Inter"/>
                <a:cs typeface="Inter"/>
              </a:rPr>
              <a:t>ONE IDEA TO TAKE HOME</a:t>
            </a:r>
            <a:endParaRPr sz="950"/>
          </a:p>
        </p:txBody>
      </p:sp>
      <p:sp>
        <p:nvSpPr>
          <p:cNvPr id="4" name="Text 1">
            <a:extLst xmlns:a="http://schemas.openxmlformats.org/drawingml/2006/main">
              <a:ext uri="{FF2B5EF4-FFF2-40B4-BE49-F238E27FC236}">
                <a16:creationId xmlns:a16="http://schemas.microsoft.com/office/drawing/2014/main" id="{85FEC1AA-B4A8-4F09-9641-719E1499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0080"/>
            <a:ext cx="11018520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31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The dividing line</a:t>
            </a:r>
            <a:endParaRPr sz="3100"/>
          </a:p>
        </p:txBody>
      </p:sp>
      <p:sp>
        <p:nvSpPr>
          <p:cNvPr id="5" name="Shape 2">
            <a:extLst xmlns:a="http://schemas.openxmlformats.org/drawingml/2006/main">
              <a:ext uri="{FF2B5EF4-FFF2-40B4-BE49-F238E27FC236}">
                <a16:creationId xmlns:a16="http://schemas.microsoft.com/office/drawing/2014/main" id="{2E6E58A7-1AFE-4BF4-8D2A-E8F52D087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1344168"/>
            <a:ext cx="5285232" cy="3246120"/>
          </a:xfrm>
          <a:prstGeom xmlns:a="http://schemas.openxmlformats.org/drawingml/2006/main" prst="roundRect">
            <a:avLst>
              <a:gd name="adj" fmla="val 2254"/>
            </a:avLst>
          </a:prstGeom>
          <a:solidFill xmlns:a="http://schemas.openxmlformats.org/drawingml/2006/main">
            <a:srgbClr val="0B192B"/>
          </a:solidFill>
          <a:ln xmlns:a="http://schemas.openxmlformats.org/drawingml/2006/main" w="12700">
            <a:solidFill>
              <a:srgbClr val="35D4E7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hape 3">
            <a:extLst xmlns:a="http://schemas.openxmlformats.org/drawingml/2006/main">
              <a:ext uri="{FF2B5EF4-FFF2-40B4-BE49-F238E27FC236}">
                <a16:creationId xmlns:a16="http://schemas.microsoft.com/office/drawing/2014/main" id="{6392A863-0DDE-40CF-BB95-CD806799D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1664208"/>
            <a:ext cx="1115568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35D4E7">
              <a:alpha val="17000"/>
            </a:srgbClr>
          </a:solidFill>
          <a:ln xmlns:a="http://schemas.openxmlformats.org/drawingml/2006/main" w="12700">
            <a:solidFill>
              <a:srgbClr val="35D4E7">
                <a:alpha val="4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Text 4">
            <a:extLst xmlns:a="http://schemas.openxmlformats.org/drawingml/2006/main">
              <a:ext uri="{FF2B5EF4-FFF2-40B4-BE49-F238E27FC236}">
                <a16:creationId xmlns:a16="http://schemas.microsoft.com/office/drawing/2014/main" id="{46470DD1-9B11-4E50-BEFE-3EDFB2F69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1673352"/>
            <a:ext cx="969264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35D4E7"/>
                </a:solidFill>
                <a:latin typeface="Inter"/>
                <a:ea typeface="Inter"/>
                <a:cs typeface="Inter"/>
              </a:rPr>
              <a:t>STARTUP</a:t>
            </a:r>
            <a:endParaRPr sz="950"/>
          </a:p>
        </p:txBody>
      </p:sp>
      <p:sp>
        <p:nvSpPr>
          <p:cNvPr id="8" name="Text 5">
            <a:extLst xmlns:a="http://schemas.openxmlformats.org/drawingml/2006/main">
              <a:ext uri="{FF2B5EF4-FFF2-40B4-BE49-F238E27FC236}">
                <a16:creationId xmlns:a16="http://schemas.microsoft.com/office/drawing/2014/main" id="{48D22849-4685-465D-9B0E-08ADF2834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2212848"/>
            <a:ext cx="4407408" cy="10789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Control the model,</a:t>
            </a:r>
            <a:endParaRPr sz="3100"/>
          </a:p>
          <a:p xmlns:a="http://schemas.openxmlformats.org/drawingml/2006/main">
            <a:pPr marL="0" indent="0">
              <a:buNone/>
            </a:pPr>
            <a:r>
              <a:rPr sz="28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the route and the output.</a:t>
            </a:r>
          </a:p>
        </p:txBody>
      </p:sp>
      <p:sp>
        <p:nvSpPr>
          <p:cNvPr id="9" name="Text 6">
            <a:extLst xmlns:a="http://schemas.openxmlformats.org/drawingml/2006/main">
              <a:ext uri="{FF2B5EF4-FFF2-40B4-BE49-F238E27FC236}">
                <a16:creationId xmlns:a16="http://schemas.microsoft.com/office/drawing/2014/main" id="{DCA4CDDB-E7C1-4D75-B93E-33C817993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6112" y="3767328"/>
            <a:ext cx="4370832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220">
                <a:solidFill>
                  <a:srgbClr val="A7B5C8"/>
                </a:solidFill>
                <a:latin typeface="Inter"/>
                <a:ea typeface="Inter"/>
                <a:cs typeface="Inter"/>
              </a:rPr>
              <a:t>Tool loop · accuracy · UX · latency · cost</a:t>
            </a:r>
            <a:endParaRPr sz="1250"/>
          </a:p>
        </p:txBody>
      </p:sp>
      <p:sp>
        <p:nvSpPr>
          <p:cNvPr id="10" name="Shape 7">
            <a:extLst xmlns:a="http://schemas.openxmlformats.org/drawingml/2006/main">
              <a:ext uri="{FF2B5EF4-FFF2-40B4-BE49-F238E27FC236}">
                <a16:creationId xmlns:a16="http://schemas.microsoft.com/office/drawing/2014/main" id="{FC6E92DB-93D7-4C2A-970C-034219EA0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1344168"/>
            <a:ext cx="5285232" cy="3246120"/>
          </a:xfrm>
          <a:prstGeom xmlns:a="http://schemas.openxmlformats.org/drawingml/2006/main" prst="roundRect">
            <a:avLst>
              <a:gd name="adj" fmla="val 2254"/>
            </a:avLst>
          </a:prstGeom>
          <a:solidFill xmlns:a="http://schemas.openxmlformats.org/drawingml/2006/main">
            <a:srgbClr val="171927"/>
          </a:solidFill>
          <a:ln xmlns:a="http://schemas.openxmlformats.org/drawingml/2006/main" w="12700">
            <a:solidFill>
              <a:srgbClr val="F7B955"/>
            </a:solidFill>
            <a:prstDash val="solid"/>
          </a:ln>
          <a:effectLst xmlns:a="http://schemas.openxmlformats.org/drawingml/2006/main">
            <a:outerShdw algn="bl" rotWithShape="0">
              <a:srgbClr val="000000">
                <a:alpha val="0"/>
              </a:srgbClr>
            </a:outerShdw>
          </a:effectLst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1" name="Shape 8">
            <a:extLst xmlns:a="http://schemas.openxmlformats.org/drawingml/2006/main">
              <a:ext uri="{FF2B5EF4-FFF2-40B4-BE49-F238E27FC236}">
                <a16:creationId xmlns:a16="http://schemas.microsoft.com/office/drawing/2014/main" id="{21C45CF0-0AFE-48E9-A0E2-6274C5C4D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1112" y="1664208"/>
            <a:ext cx="1353312" cy="310896"/>
          </a:xfrm>
          <a:prstGeom xmlns:a="http://schemas.openxmlformats.org/drawingml/2006/main" prst="roundRect">
            <a:avLst>
              <a:gd name="adj" fmla="val 23529"/>
            </a:avLst>
          </a:prstGeom>
          <a:solidFill xmlns:a="http://schemas.openxmlformats.org/drawingml/2006/main">
            <a:srgbClr val="F7B955">
              <a:alpha val="17000"/>
            </a:srgbClr>
          </a:solidFill>
          <a:ln xmlns:a="http://schemas.openxmlformats.org/drawingml/2006/main" w="12700">
            <a:solidFill>
              <a:srgbClr val="F7B955">
                <a:alpha val="45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Text 9">
            <a:extLst xmlns:a="http://schemas.openxmlformats.org/drawingml/2006/main">
              <a:ext uri="{FF2B5EF4-FFF2-40B4-BE49-F238E27FC236}">
                <a16:creationId xmlns:a16="http://schemas.microsoft.com/office/drawing/2014/main" id="{AE4B508C-E29A-4C6E-BEED-C404ED8C7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4264" y="1673352"/>
            <a:ext cx="120700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 b="1">
                <a:solidFill>
                  <a:srgbClr val="F7B955"/>
                </a:solidFill>
                <a:latin typeface="Inter"/>
                <a:ea typeface="Inter"/>
                <a:cs typeface="Inter"/>
              </a:rPr>
              <a:t>ENTERPRISE</a:t>
            </a:r>
            <a:endParaRPr sz="950"/>
          </a:p>
        </p:txBody>
      </p:sp>
      <p:sp>
        <p:nvSpPr>
          <p:cNvPr id="13" name="Text 10">
            <a:extLst xmlns:a="http://schemas.openxmlformats.org/drawingml/2006/main">
              <a:ext uri="{FF2B5EF4-FFF2-40B4-BE49-F238E27FC236}">
                <a16:creationId xmlns:a16="http://schemas.microsoft.com/office/drawing/2014/main" id="{75FFA643-DA91-4672-9273-543F79218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1112" y="2167128"/>
            <a:ext cx="4480560" cy="12070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25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Control every identity, tool and dataset,</a:t>
            </a:r>
            <a:endParaRPr sz="2500"/>
          </a:p>
          <a:p xmlns:a="http://schemas.openxmlformats.org/drawingml/2006/main">
            <a:pPr marL="0" indent="0">
              <a:buNone/>
            </a:pPr>
            <a:r>
              <a:rPr sz="250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then retain the evidence.</a:t>
            </a:r>
          </a:p>
        </p:txBody>
      </p:sp>
      <p:sp>
        <p:nvSpPr>
          <p:cNvPr id="14" name="Text 11">
            <a:extLst xmlns:a="http://schemas.openxmlformats.org/drawingml/2006/main">
              <a:ext uri="{FF2B5EF4-FFF2-40B4-BE49-F238E27FC236}">
                <a16:creationId xmlns:a16="http://schemas.microsoft.com/office/drawing/2014/main" id="{9BEA85F4-8792-4235-8960-51B55F758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1112" y="3767328"/>
            <a:ext cx="4498848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180">
                <a:solidFill>
                  <a:srgbClr val="A7B5C8"/>
                </a:solidFill>
                <a:latin typeface="Inter"/>
                <a:ea typeface="Inter"/>
                <a:cs typeface="Inter"/>
              </a:rPr>
              <a:t>Authorization · licensing · policy · audit · operations</a:t>
            </a:r>
            <a:endParaRPr sz="1180"/>
          </a:p>
        </p:txBody>
      </p:sp>
      <p:sp>
        <p:nvSpPr>
          <p:cNvPr id="15" name="Shape 12">
            <a:extLst xmlns:a="http://schemas.openxmlformats.org/drawingml/2006/main">
              <a:ext uri="{FF2B5EF4-FFF2-40B4-BE49-F238E27FC236}">
                <a16:creationId xmlns:a16="http://schemas.microsoft.com/office/drawing/2014/main" id="{CA364D6E-9894-4AC5-8F8F-73067DE18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4956048"/>
            <a:ext cx="187452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35D4E7">
              <a:alpha val="16000"/>
            </a:srgbClr>
          </a:solidFill>
          <a:ln xmlns:a="http://schemas.openxmlformats.org/drawingml/2006/main" w="12700">
            <a:solidFill>
              <a:srgbClr val="35D4E7">
                <a:alpha val="4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6" name="Text 13">
            <a:extLst xmlns:a="http://schemas.openxmlformats.org/drawingml/2006/main">
              <a:ext uri="{FF2B5EF4-FFF2-40B4-BE49-F238E27FC236}">
                <a16:creationId xmlns:a16="http://schemas.microsoft.com/office/drawing/2014/main" id="{DB8E99B6-B789-4BBF-98BF-E3B625873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965192"/>
            <a:ext cx="1728216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10" b="1">
                <a:solidFill>
                  <a:srgbClr val="35D4E7"/>
                </a:solidFill>
                <a:latin typeface="Inter"/>
                <a:ea typeface="Inter"/>
                <a:cs typeface="Inter"/>
              </a:rPr>
              <a:t>MAKE IT WORK</a:t>
            </a:r>
            <a:endParaRPr sz="910"/>
          </a:p>
        </p:txBody>
      </p:sp>
      <p:sp>
        <p:nvSpPr>
          <p:cNvPr id="17" name="Shape 14">
            <a:extLst xmlns:a="http://schemas.openxmlformats.org/drawingml/2006/main">
              <a:ext uri="{FF2B5EF4-FFF2-40B4-BE49-F238E27FC236}">
                <a16:creationId xmlns:a16="http://schemas.microsoft.com/office/drawing/2014/main" id="{581D4EFC-8C0C-4A18-B1CF-6E9C1AA04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0904" y="5148072"/>
            <a:ext cx="21945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8" name="Shape 15">
            <a:extLst xmlns:a="http://schemas.openxmlformats.org/drawingml/2006/main">
              <a:ext uri="{FF2B5EF4-FFF2-40B4-BE49-F238E27FC236}">
                <a16:creationId xmlns:a16="http://schemas.microsoft.com/office/drawing/2014/main" id="{5E76AF3E-5266-4936-8DBD-A1B57CF63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656" y="4956048"/>
            <a:ext cx="187452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5B7CFF">
              <a:alpha val="16000"/>
            </a:srgbClr>
          </a:solidFill>
          <a:ln xmlns:a="http://schemas.openxmlformats.org/drawingml/2006/main" w="12700">
            <a:solidFill>
              <a:srgbClr val="5B7CFF">
                <a:alpha val="4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9" name="Text 16">
            <a:extLst xmlns:a="http://schemas.openxmlformats.org/drawingml/2006/main">
              <a:ext uri="{FF2B5EF4-FFF2-40B4-BE49-F238E27FC236}">
                <a16:creationId xmlns:a16="http://schemas.microsoft.com/office/drawing/2014/main" id="{9AEF5FDE-7DF7-43D2-A304-644ACC20D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4965192"/>
            <a:ext cx="1728216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10" b="1">
                <a:solidFill>
                  <a:srgbClr val="5B7CFF"/>
                </a:solidFill>
                <a:latin typeface="Inter"/>
                <a:ea typeface="Inter"/>
                <a:cs typeface="Inter"/>
              </a:rPr>
              <a:t>MAKE IT REPEATABLE</a:t>
            </a:r>
            <a:endParaRPr sz="910"/>
          </a:p>
        </p:txBody>
      </p:sp>
      <p:sp>
        <p:nvSpPr>
          <p:cNvPr id="20" name="Shape 17">
            <a:extLst xmlns:a="http://schemas.openxmlformats.org/drawingml/2006/main">
              <a:ext uri="{FF2B5EF4-FFF2-40B4-BE49-F238E27FC236}">
                <a16:creationId xmlns:a16="http://schemas.microsoft.com/office/drawing/2014/main" id="{96CF6CE1-5146-48C9-8DF4-69A0FC6D5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3752" y="5148072"/>
            <a:ext cx="21945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72839A"/>
            </a:solidFill>
            <a:prstDash val="solid"/>
            <a:headEnd type="none"/>
            <a:tailEnd type="triangle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1" name="Shape 18">
            <a:extLst xmlns:a="http://schemas.openxmlformats.org/drawingml/2006/main">
              <a:ext uri="{FF2B5EF4-FFF2-40B4-BE49-F238E27FC236}">
                <a16:creationId xmlns:a16="http://schemas.microsoft.com/office/drawing/2014/main" id="{D2E1BCE6-91DD-4432-8E5E-818669492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5504" y="4956048"/>
            <a:ext cx="1874520" cy="384048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7B955">
              <a:alpha val="16000"/>
            </a:srgbClr>
          </a:solidFill>
          <a:ln xmlns:a="http://schemas.openxmlformats.org/drawingml/2006/main" w="12700">
            <a:solidFill>
              <a:srgbClr val="F7B955">
                <a:alpha val="40000"/>
              </a:srgbClr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22" name="Text 19">
            <a:extLst xmlns:a="http://schemas.openxmlformats.org/drawingml/2006/main">
              <a:ext uri="{FF2B5EF4-FFF2-40B4-BE49-F238E27FC236}">
                <a16:creationId xmlns:a16="http://schemas.microsoft.com/office/drawing/2014/main" id="{3B017986-BE82-4C79-A666-80EB15B88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8656" y="4965192"/>
            <a:ext cx="1728216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10" b="1">
                <a:solidFill>
                  <a:srgbClr val="F7B955"/>
                </a:solidFill>
                <a:latin typeface="Inter"/>
                <a:ea typeface="Inter"/>
                <a:cs typeface="Inter"/>
              </a:rPr>
              <a:t>MAKE IT GOVERNABLE</a:t>
            </a:r>
            <a:endParaRPr sz="910"/>
          </a:p>
        </p:txBody>
      </p:sp>
      <p:sp>
        <p:nvSpPr>
          <p:cNvPr id="23" name="Shape 20">
            <a:extLst xmlns:a="http://schemas.openxmlformats.org/drawingml/2006/main">
              <a:ext uri="{FF2B5EF4-FFF2-40B4-BE49-F238E27FC236}">
                <a16:creationId xmlns:a16="http://schemas.microsoft.com/office/drawing/2014/main" id="{3C7AE435-5182-48C2-BB02-B1DE05F4C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9520" y="4773168"/>
            <a:ext cx="4005072" cy="1298448"/>
          </a:xfrm>
          <a:prstGeom xmlns:a="http://schemas.openxmlformats.org/drawingml/2006/main" prst="roundRect">
            <a:avLst>
              <a:gd name="adj" fmla="val 5634"/>
            </a:avLst>
          </a:prstGeom>
          <a:solidFill xmlns:a="http://schemas.openxmlformats.org/drawingml/2006/main">
            <a:srgbClr val="0C182A"/>
          </a:solidFill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pic>
        <p:nvPicPr>
          <p:cNvPr id="62" name="Imag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0cc111a00647d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818120" y="4983480"/>
            <a:ext cx="850392" cy="850392"/>
          </a:xfrm>
          <a:prstGeom xmlns:a="http://schemas.openxmlformats.org/drawingml/2006/main" prst="rect">
            <a:avLst/>
          </a:prstGeom>
        </p:spPr>
      </p:pic>
      <p:pic>
        <p:nvPicPr>
          <p:cNvPr id="63" name="Image 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003dec8c9b4eb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24544" y="4983480"/>
            <a:ext cx="850392" cy="850392"/>
          </a:xfrm>
          <a:prstGeom xmlns:a="http://schemas.openxmlformats.org/drawingml/2006/main" prst="rect">
            <a:avLst/>
          </a:prstGeom>
        </p:spPr>
      </p:pic>
      <p:pic>
        <p:nvPicPr>
          <p:cNvPr id="64" name="Image 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1b40157c07414b">
            <a:extLst>
              <a:ext uri="{96DAC541-7B7A-43D3-8B79-37D633B846F1}">
                <asvg:svgBlip xmlns:asvg="http://schemas.microsoft.com/office/drawing/2016/SVG/main" r:embed="R0ff1344f3e7548d6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059543" y="4974336"/>
            <a:ext cx="272034" cy="310896"/>
          </a:xfrm>
          <a:prstGeom xmlns:a="http://schemas.openxmlformats.org/drawingml/2006/main" prst="rect">
            <a:avLst/>
          </a:prstGeom>
        </p:spPr>
      </p:pic>
      <p:sp>
        <p:nvSpPr>
          <p:cNvPr id="27" name="Text 21">
            <a:extLst xmlns:a="http://schemas.openxmlformats.org/drawingml/2006/main">
              <a:ext uri="{FF2B5EF4-FFF2-40B4-BE49-F238E27FC236}">
                <a16:creationId xmlns:a16="http://schemas.microsoft.com/office/drawing/2014/main" id="{879678C3-F575-4B92-BC2B-32EC40A21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2448" y="4919472"/>
            <a:ext cx="960120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050" b="1">
                <a:solidFill>
                  <a:srgbClr val="F7FAFF"/>
                </a:solidFill>
                <a:latin typeface="Inter"/>
                <a:ea typeface="Inter"/>
                <a:cs typeface="Inter"/>
              </a:rPr>
              <a:t>Continue the conversation</a:t>
            </a:r>
            <a:endParaRPr sz="1050"/>
          </a:p>
        </p:txBody>
      </p:sp>
      <p:sp>
        <p:nvSpPr>
          <p:cNvPr id="28" name="Text 22">
            <a:extLst xmlns:a="http://schemas.openxmlformats.org/drawingml/2006/main">
              <a:ext uri="{FF2B5EF4-FFF2-40B4-BE49-F238E27FC236}">
                <a16:creationId xmlns:a16="http://schemas.microsoft.com/office/drawing/2014/main" id="{DC888B53-1DE2-4FD4-9331-C5E44D53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4112" y="5861304"/>
            <a:ext cx="9326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90" b="1">
                <a:solidFill>
                  <a:srgbClr val="72839A"/>
                </a:solidFill>
                <a:latin typeface="Inter"/>
                <a:ea typeface="Inter"/>
                <a:cs typeface="Inter"/>
              </a:rPr>
              <a:t>Portfolio</a:t>
            </a:r>
            <a:endParaRPr sz="790"/>
          </a:p>
        </p:txBody>
      </p:sp>
      <p:sp>
        <p:nvSpPr>
          <p:cNvPr id="29" name="Text 23">
            <a:extLst xmlns:a="http://schemas.openxmlformats.org/drawingml/2006/main">
              <a:ext uri="{FF2B5EF4-FFF2-40B4-BE49-F238E27FC236}">
                <a16:creationId xmlns:a16="http://schemas.microsoft.com/office/drawing/2014/main" id="{5A69D834-3C83-4DF5-AA52-3BEC13F09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87968" y="5861304"/>
            <a:ext cx="932688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90" b="1">
                <a:solidFill>
                  <a:srgbClr val="72839A"/>
                </a:solidFill>
                <a:latin typeface="Inter"/>
                <a:ea typeface="Inter"/>
                <a:cs typeface="Inter"/>
              </a:rPr>
              <a:t>LinkedIn</a:t>
            </a:r>
            <a:endParaRPr sz="790"/>
          </a:p>
        </p:txBody>
      </p:sp>
      <p:sp>
        <p:nvSpPr>
          <p:cNvPr id="30" name="Text 24">
            <a:extLst xmlns:a="http://schemas.openxmlformats.org/drawingml/2006/main">
              <a:ext uri="{FF2B5EF4-FFF2-40B4-BE49-F238E27FC236}">
                <a16:creationId xmlns:a16="http://schemas.microsoft.com/office/drawing/2014/main" id="{A8B4B342-2034-4BEB-B240-DC46A5E56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49256" y="5394960"/>
            <a:ext cx="1307592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920">
                <a:solidFill>
                  <a:srgbClr val="A7B5C8"/>
                </a:solidFill>
                <a:latin typeface="Inter"/>
                <a:ea typeface="Inter"/>
                <a:cs typeface="Inter"/>
              </a:rPr>
              <a:t>kolygri.github.io</a:t>
            </a:r>
            <a:endParaRPr sz="920"/>
          </a:p>
        </p:txBody>
      </p:sp>
      <p:sp>
        <p:nvSpPr>
          <p:cNvPr id="31" name="Text 25">
            <a:extLst xmlns:a="http://schemas.openxmlformats.org/drawingml/2006/main">
              <a:ext uri="{FF2B5EF4-FFF2-40B4-BE49-F238E27FC236}">
                <a16:creationId xmlns:a16="http://schemas.microsoft.com/office/drawing/2014/main" id="{81C69067-F024-4A39-AF1C-72BC46E48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5797296"/>
            <a:ext cx="182880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1600" b="1" spc="130">
                <a:solidFill>
                  <a:srgbClr val="F7FAFF"/>
                </a:solidFill>
                <a:latin typeface="Inter"/>
                <a:ea typeface="Inter"/>
                <a:cs typeface="Inter"/>
              </a:rPr>
              <a:t>THANK YOU</a:t>
            </a:r>
            <a:endParaRPr sz="1600"/>
          </a:p>
        </p:txBody>
      </p:sp>
      <p:sp>
        <p:nvSpPr>
          <p:cNvPr id="32" name="Shape 26">
            <a:extLst xmlns:a="http://schemas.openxmlformats.org/drawingml/2006/main">
              <a:ext uri="{FF2B5EF4-FFF2-40B4-BE49-F238E27FC236}">
                <a16:creationId xmlns:a16="http://schemas.microsoft.com/office/drawing/2014/main" id="{5D6FF57B-B4E5-476D-BAC2-8DDD0C7A4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28232"/>
            <a:ext cx="1104595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293A51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3" name="Text 27">
            <a:extLst xmlns:a="http://schemas.openxmlformats.org/drawingml/2006/main">
              <a:ext uri="{FF2B5EF4-FFF2-40B4-BE49-F238E27FC236}">
                <a16:creationId xmlns:a16="http://schemas.microsoft.com/office/drawing/2014/main" id="{5549CBD0-5A87-471C-AD35-BC25FB901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483096"/>
            <a:ext cx="384048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>
              <a:buNone/>
            </a:pPr>
            <a:r>
              <a:rPr sz="850" b="1" spc="80">
                <a:solidFill>
                  <a:srgbClr val="72839A"/>
                </a:solidFill>
                <a:latin typeface="Inter"/>
                <a:ea typeface="Inter"/>
                <a:cs typeface="Inter"/>
              </a:rPr>
              <a:t>CLOSE</a:t>
            </a:r>
            <a:endParaRPr sz="850"/>
          </a:p>
        </p:txBody>
      </p:sp>
      <p:sp>
        <p:nvSpPr>
          <p:cNvPr id="34" name="Text 28">
            <a:extLst xmlns:a="http://schemas.openxmlformats.org/drawingml/2006/main">
              <a:ext uri="{FF2B5EF4-FFF2-40B4-BE49-F238E27FC236}">
                <a16:creationId xmlns:a16="http://schemas.microsoft.com/office/drawing/2014/main" id="{5B9930BB-3DC6-4804-83D3-532043C8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8160" y="6483096"/>
            <a:ext cx="283464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endParaRPr sz="850"/>
          </a:p>
        </p:txBody>
      </p:sp>
      <p:sp>
        <p:nvSpPr>
          <p:cNvPr id="35" name="Text 29">
            <a:extLst xmlns:a="http://schemas.openxmlformats.org/drawingml/2006/main">
              <a:ext uri="{FF2B5EF4-FFF2-40B4-BE49-F238E27FC236}">
                <a16:creationId xmlns:a16="http://schemas.microsoft.com/office/drawing/2014/main" id="{7B2D3B42-AA43-49E3-AFF0-281769144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82528" y="6473952"/>
            <a:ext cx="502920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r">
              <a:buNone/>
            </a:pPr>
            <a:r>
              <a:rPr sz="850" b="1">
                <a:solidFill>
                  <a:srgbClr val="72839A"/>
                </a:solidFill>
                <a:latin typeface="Inter"/>
                <a:ea typeface="Inter"/>
                <a:cs typeface="Inter"/>
              </a:rPr>
              <a:t>12</a:t>
            </a:r>
            <a:endParaRPr sz="850"/>
          </a:p>
        </p:txBody>
      </p:sp>
    </p:spTree>
    <p:extLst>
      <p:ext uri="{BB962C8B-B14F-4D97-AF65-F5344CB8AC3E}">
        <p14:creationId xmlns:p14="http://schemas.microsoft.com/office/powerpoint/2010/main" val="428887200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2026-09-29T17:08:23.4000000Z</dcterms:created>
  <dcterms:modified xsi:type="dcterms:W3CDTF">2026-09-29T17:08:23.4000000Z</dcterms:modified>
</coreProperties>
</file>